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22"/>
  </p:notesMasterIdLst>
  <p:handoutMasterIdLst>
    <p:handoutMasterId r:id="rId23"/>
  </p:handoutMasterIdLst>
  <p:sldIdLst>
    <p:sldId id="356" r:id="rId4"/>
    <p:sldId id="365" r:id="rId5"/>
    <p:sldId id="398" r:id="rId6"/>
    <p:sldId id="361" r:id="rId7"/>
    <p:sldId id="366" r:id="rId8"/>
    <p:sldId id="384" r:id="rId9"/>
    <p:sldId id="399" r:id="rId10"/>
    <p:sldId id="386" r:id="rId11"/>
    <p:sldId id="387" r:id="rId12"/>
    <p:sldId id="388" r:id="rId13"/>
    <p:sldId id="396" r:id="rId14"/>
    <p:sldId id="400" r:id="rId15"/>
    <p:sldId id="391" r:id="rId16"/>
    <p:sldId id="393" r:id="rId17"/>
    <p:sldId id="375" r:id="rId18"/>
    <p:sldId id="397" r:id="rId19"/>
    <p:sldId id="395" r:id="rId20"/>
    <p:sldId id="324" r:id="rId21"/>
  </p:sldIdLst>
  <p:sldSz cx="9144000" cy="5143500" type="screen16x9"/>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olt A.F. (Afke)" initials="BA(" lastIdx="1" clrIdx="0">
    <p:extLst>
      <p:ext uri="{19B8F6BF-5375-455C-9EA6-DF929625EA0E}">
        <p15:presenceInfo xmlns:p15="http://schemas.microsoft.com/office/powerpoint/2012/main" userId="S-1-5-21-1736625869-3306682940-2510017717-1808" providerId="AD"/>
      </p:ext>
    </p:extLst>
  </p:cmAuthor>
  <p:cmAuthor id="2" name="Mensink P. (Patrick)" initials="MP(" lastIdx="1" clrIdx="1">
    <p:extLst>
      <p:ext uri="{19B8F6BF-5375-455C-9EA6-DF929625EA0E}">
        <p15:presenceInfo xmlns:p15="http://schemas.microsoft.com/office/powerpoint/2012/main" userId="S-1-5-21-1736625869-3306682940-2510017717-512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9900"/>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Stijl, gemiddeld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35" autoAdjust="0"/>
    <p:restoredTop sz="89427" autoAdjust="0"/>
  </p:normalViewPr>
  <p:slideViewPr>
    <p:cSldViewPr>
      <p:cViewPr varScale="1">
        <p:scale>
          <a:sx n="152" d="100"/>
          <a:sy n="152" d="100"/>
        </p:scale>
        <p:origin x="426" y="132"/>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p:cViewPr varScale="1">
        <p:scale>
          <a:sx n="92" d="100"/>
          <a:sy n="92" d="100"/>
        </p:scale>
        <p:origin x="3732"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commentAuthors" Target="commen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nl-NL"/>
          </a:p>
        </p:txBody>
      </p:sp>
      <p:sp>
        <p:nvSpPr>
          <p:cNvPr id="3" name="Tijdelijke aanduiding voor datum 2"/>
          <p:cNvSpPr>
            <a:spLocks noGrp="1"/>
          </p:cNvSpPr>
          <p:nvPr>
            <p:ph type="dt" sz="quarter" idx="1"/>
          </p:nvPr>
        </p:nvSpPr>
        <p:spPr>
          <a:xfrm>
            <a:off x="4021295" y="0"/>
            <a:ext cx="3076363" cy="513508"/>
          </a:xfrm>
          <a:prstGeom prst="rect">
            <a:avLst/>
          </a:prstGeom>
        </p:spPr>
        <p:txBody>
          <a:bodyPr vert="horz" lIns="99048" tIns="49524" rIns="99048" bIns="49524" rtlCol="0"/>
          <a:lstStyle>
            <a:lvl1pPr algn="r">
              <a:defRPr sz="1300"/>
            </a:lvl1pPr>
          </a:lstStyle>
          <a:p>
            <a:fld id="{DD77DF86-997B-4C58-8506-CFE94DAB2A38}" type="datetimeFigureOut">
              <a:rPr lang="nl-NL" smtClean="0"/>
              <a:t>17-6-2022</a:t>
            </a:fld>
            <a:endParaRPr lang="nl-NL"/>
          </a:p>
        </p:txBody>
      </p:sp>
      <p:sp>
        <p:nvSpPr>
          <p:cNvPr id="4" name="Tijdelijke aanduiding voor voettekst 3"/>
          <p:cNvSpPr>
            <a:spLocks noGrp="1"/>
          </p:cNvSpPr>
          <p:nvPr>
            <p:ph type="ftr" sz="quarter" idx="2"/>
          </p:nvPr>
        </p:nvSpPr>
        <p:spPr>
          <a:xfrm>
            <a:off x="0" y="9721107"/>
            <a:ext cx="3076363" cy="513507"/>
          </a:xfrm>
          <a:prstGeom prst="rect">
            <a:avLst/>
          </a:prstGeom>
        </p:spPr>
        <p:txBody>
          <a:bodyPr vert="horz" lIns="99048" tIns="49524" rIns="99048" bIns="49524" rtlCol="0" anchor="b"/>
          <a:lstStyle>
            <a:lvl1pPr algn="l">
              <a:defRPr sz="1300"/>
            </a:lvl1pPr>
          </a:lstStyle>
          <a:p>
            <a:endParaRPr lang="nl-NL"/>
          </a:p>
        </p:txBody>
      </p:sp>
      <p:sp>
        <p:nvSpPr>
          <p:cNvPr id="5" name="Tijdelijke aanduiding voor dianummer 4"/>
          <p:cNvSpPr>
            <a:spLocks noGrp="1"/>
          </p:cNvSpPr>
          <p:nvPr>
            <p:ph type="sldNum" sz="quarter" idx="3"/>
          </p:nvPr>
        </p:nvSpPr>
        <p:spPr>
          <a:xfrm>
            <a:off x="4021295" y="9721107"/>
            <a:ext cx="3076363" cy="513507"/>
          </a:xfrm>
          <a:prstGeom prst="rect">
            <a:avLst/>
          </a:prstGeom>
        </p:spPr>
        <p:txBody>
          <a:bodyPr vert="horz" lIns="99048" tIns="49524" rIns="99048" bIns="49524" rtlCol="0" anchor="b"/>
          <a:lstStyle>
            <a:lvl1pPr algn="r">
              <a:defRPr sz="1300"/>
            </a:lvl1pPr>
          </a:lstStyle>
          <a:p>
            <a:fld id="{21E54905-47BA-4887-9D88-D957638D24AD}" type="slidenum">
              <a:rPr lang="nl-NL" smtClean="0"/>
              <a:t>‹nr.›</a:t>
            </a:fld>
            <a:endParaRPr lang="nl-NL"/>
          </a:p>
        </p:txBody>
      </p:sp>
    </p:spTree>
    <p:extLst>
      <p:ext uri="{BB962C8B-B14F-4D97-AF65-F5344CB8AC3E}">
        <p14:creationId xmlns:p14="http://schemas.microsoft.com/office/powerpoint/2010/main" val="5123921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3076363" cy="513508"/>
          </a:xfrm>
          <a:prstGeom prst="rect">
            <a:avLst/>
          </a:prstGeom>
        </p:spPr>
        <p:txBody>
          <a:bodyPr vert="horz" lIns="99048" tIns="49524" rIns="99048" bIns="49524" rtlCol="0"/>
          <a:lstStyle>
            <a:lvl1pPr algn="l">
              <a:defRPr sz="1300"/>
            </a:lvl1pPr>
          </a:lstStyle>
          <a:p>
            <a:endParaRPr lang="nl-NL" dirty="0"/>
          </a:p>
        </p:txBody>
      </p:sp>
      <p:sp>
        <p:nvSpPr>
          <p:cNvPr id="3" name="Tijdelijke aanduiding voor datum 2"/>
          <p:cNvSpPr>
            <a:spLocks noGrp="1"/>
          </p:cNvSpPr>
          <p:nvPr>
            <p:ph type="dt" idx="1"/>
          </p:nvPr>
        </p:nvSpPr>
        <p:spPr>
          <a:xfrm>
            <a:off x="4021295" y="0"/>
            <a:ext cx="3076363" cy="513508"/>
          </a:xfrm>
          <a:prstGeom prst="rect">
            <a:avLst/>
          </a:prstGeom>
        </p:spPr>
        <p:txBody>
          <a:bodyPr vert="horz" lIns="99048" tIns="49524" rIns="99048" bIns="49524" rtlCol="0"/>
          <a:lstStyle>
            <a:lvl1pPr algn="r">
              <a:defRPr sz="1300"/>
            </a:lvl1pPr>
          </a:lstStyle>
          <a:p>
            <a:fld id="{9B989F3C-FEBB-46CF-9EF8-31B749112472}" type="datetimeFigureOut">
              <a:rPr lang="nl-NL" smtClean="0"/>
              <a:t>17-6-2022</a:t>
            </a:fld>
            <a:endParaRPr lang="nl-NL" dirty="0"/>
          </a:p>
        </p:txBody>
      </p:sp>
      <p:sp>
        <p:nvSpPr>
          <p:cNvPr id="4" name="Tijdelijke aanduiding voor dia-afbeelding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9048" tIns="49524" rIns="99048" bIns="49524" rtlCol="0" anchor="ctr"/>
          <a:lstStyle/>
          <a:p>
            <a:endParaRPr lang="nl-NL" dirty="0"/>
          </a:p>
        </p:txBody>
      </p:sp>
      <p:sp>
        <p:nvSpPr>
          <p:cNvPr id="5" name="Tijdelijke aanduiding voor notities 4"/>
          <p:cNvSpPr>
            <a:spLocks noGrp="1"/>
          </p:cNvSpPr>
          <p:nvPr>
            <p:ph type="body" sz="quarter" idx="3"/>
          </p:nvPr>
        </p:nvSpPr>
        <p:spPr>
          <a:xfrm>
            <a:off x="709931" y="4925407"/>
            <a:ext cx="5679440" cy="4029879"/>
          </a:xfrm>
          <a:prstGeom prst="rect">
            <a:avLst/>
          </a:prstGeom>
        </p:spPr>
        <p:txBody>
          <a:bodyPr vert="horz" lIns="99048" tIns="49524" rIns="99048" bIns="49524"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9721107"/>
            <a:ext cx="3076363" cy="513507"/>
          </a:xfrm>
          <a:prstGeom prst="rect">
            <a:avLst/>
          </a:prstGeom>
        </p:spPr>
        <p:txBody>
          <a:bodyPr vert="horz" lIns="99048" tIns="49524" rIns="99048" bIns="49524" rtlCol="0" anchor="b"/>
          <a:lstStyle>
            <a:lvl1pPr algn="l">
              <a:defRPr sz="1300"/>
            </a:lvl1pPr>
          </a:lstStyle>
          <a:p>
            <a:endParaRPr lang="nl-NL" dirty="0"/>
          </a:p>
        </p:txBody>
      </p:sp>
      <p:sp>
        <p:nvSpPr>
          <p:cNvPr id="7" name="Tijdelijke aanduiding voor dianummer 6"/>
          <p:cNvSpPr>
            <a:spLocks noGrp="1"/>
          </p:cNvSpPr>
          <p:nvPr>
            <p:ph type="sldNum" sz="quarter" idx="5"/>
          </p:nvPr>
        </p:nvSpPr>
        <p:spPr>
          <a:xfrm>
            <a:off x="4021295" y="9721107"/>
            <a:ext cx="3076363" cy="513507"/>
          </a:xfrm>
          <a:prstGeom prst="rect">
            <a:avLst/>
          </a:prstGeom>
        </p:spPr>
        <p:txBody>
          <a:bodyPr vert="horz" lIns="99048" tIns="49524" rIns="99048" bIns="49524" rtlCol="0" anchor="b"/>
          <a:lstStyle>
            <a:lvl1pPr algn="r">
              <a:defRPr sz="1300"/>
            </a:lvl1pPr>
          </a:lstStyle>
          <a:p>
            <a:fld id="{A7A4B2BB-0C5D-4903-8DFE-5BB8BBECE52D}" type="slidenum">
              <a:rPr lang="nl-NL" smtClean="0"/>
              <a:t>‹nr.›</a:t>
            </a:fld>
            <a:endParaRPr lang="nl-NL" dirty="0"/>
          </a:p>
        </p:txBody>
      </p:sp>
    </p:spTree>
    <p:extLst>
      <p:ext uri="{BB962C8B-B14F-4D97-AF65-F5344CB8AC3E}">
        <p14:creationId xmlns:p14="http://schemas.microsoft.com/office/powerpoint/2010/main" val="3004294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597819"/>
            <a:ext cx="7772400" cy="1102519"/>
          </a:xfrm>
        </p:spPr>
        <p:txBody>
          <a:bodyPr/>
          <a:lstStyle/>
          <a:p>
            <a:r>
              <a:rPr lang="nl-NL" smtClean="0"/>
              <a:t>Klik om de stijl te bewerken</a:t>
            </a:r>
            <a:endParaRPr lang="en-US"/>
          </a:p>
        </p:txBody>
      </p:sp>
      <p:sp>
        <p:nvSpPr>
          <p:cNvPr id="3" name="Ondertitel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en-US"/>
          </a:p>
        </p:txBody>
      </p:sp>
      <p:sp>
        <p:nvSpPr>
          <p:cNvPr id="4" name="Tijdelijke aanduiding voor datum 3"/>
          <p:cNvSpPr>
            <a:spLocks noGrp="1"/>
          </p:cNvSpPr>
          <p:nvPr>
            <p:ph type="dt" sz="half" idx="10"/>
          </p:nvPr>
        </p:nvSpPr>
        <p:spPr/>
        <p:txBody>
          <a:bodyPr/>
          <a:lstStyle/>
          <a:p>
            <a:fld id="{D7A72984-4177-4FE1-9107-915249453BEA}" type="datetimeFigureOut">
              <a:rPr lang="en-US" smtClean="0">
                <a:solidFill>
                  <a:prstClr val="black">
                    <a:tint val="75000"/>
                  </a:prstClr>
                </a:solidFill>
              </a:rPr>
              <a:pPr/>
              <a:t>6/17/2022</a:t>
            </a:fld>
            <a:endParaRPr lang="en-US" dirty="0">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en-US" dirty="0">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9403F88B-97B9-4833-B3D8-204906A673C8}" type="slidenum">
              <a:rPr lang="en-US" smtClean="0">
                <a:solidFill>
                  <a:prstClr val="black">
                    <a:tint val="75000"/>
                  </a:prstClr>
                </a:solidFill>
              </a:rPr>
              <a:pPr/>
              <a:t>‹nr.›</a:t>
            </a:fld>
            <a:endParaRPr lang="en-US" dirty="0">
              <a:solidFill>
                <a:prstClr val="black">
                  <a:tint val="75000"/>
                </a:prstClr>
              </a:solidFill>
            </a:endParaRPr>
          </a:p>
        </p:txBody>
      </p:sp>
    </p:spTree>
    <p:extLst>
      <p:ext uri="{BB962C8B-B14F-4D97-AF65-F5344CB8AC3E}">
        <p14:creationId xmlns:p14="http://schemas.microsoft.com/office/powerpoint/2010/main" val="32925068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US"/>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Tijdelijke aanduiding voor datum 3"/>
          <p:cNvSpPr>
            <a:spLocks noGrp="1"/>
          </p:cNvSpPr>
          <p:nvPr>
            <p:ph type="dt" sz="half" idx="10"/>
          </p:nvPr>
        </p:nvSpPr>
        <p:spPr/>
        <p:txBody>
          <a:bodyPr/>
          <a:lstStyle/>
          <a:p>
            <a:fld id="{D7A72984-4177-4FE1-9107-915249453BEA}" type="datetimeFigureOut">
              <a:rPr lang="en-US" smtClean="0">
                <a:solidFill>
                  <a:prstClr val="black">
                    <a:tint val="75000"/>
                  </a:prstClr>
                </a:solidFill>
              </a:rPr>
              <a:pPr/>
              <a:t>6/17/2022</a:t>
            </a:fld>
            <a:endParaRPr lang="en-US" dirty="0">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en-US" dirty="0">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9403F88B-97B9-4833-B3D8-204906A673C8}" type="slidenum">
              <a:rPr lang="en-US" smtClean="0">
                <a:solidFill>
                  <a:prstClr val="black">
                    <a:tint val="75000"/>
                  </a:prstClr>
                </a:solidFill>
              </a:rPr>
              <a:pPr/>
              <a:t>‹nr.›</a:t>
            </a:fld>
            <a:endParaRPr lang="en-US" dirty="0">
              <a:solidFill>
                <a:prstClr val="black">
                  <a:tint val="75000"/>
                </a:prstClr>
              </a:solidFill>
            </a:endParaRPr>
          </a:p>
        </p:txBody>
      </p:sp>
    </p:spTree>
    <p:extLst>
      <p:ext uri="{BB962C8B-B14F-4D97-AF65-F5344CB8AC3E}">
        <p14:creationId xmlns:p14="http://schemas.microsoft.com/office/powerpoint/2010/main" val="27993442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05979"/>
            <a:ext cx="2057400" cy="4388644"/>
          </a:xfrm>
        </p:spPr>
        <p:txBody>
          <a:bodyPr vert="eaVert"/>
          <a:lstStyle/>
          <a:p>
            <a:r>
              <a:rPr lang="nl-NL" smtClean="0"/>
              <a:t>Klik om de stijl te bewerken</a:t>
            </a:r>
            <a:endParaRPr lang="en-US"/>
          </a:p>
        </p:txBody>
      </p:sp>
      <p:sp>
        <p:nvSpPr>
          <p:cNvPr id="3" name="Tijdelijke aanduiding voor verticale tekst 2"/>
          <p:cNvSpPr>
            <a:spLocks noGrp="1"/>
          </p:cNvSpPr>
          <p:nvPr>
            <p:ph type="body" orient="vert" idx="1"/>
          </p:nvPr>
        </p:nvSpPr>
        <p:spPr>
          <a:xfrm>
            <a:off x="457200" y="205979"/>
            <a:ext cx="6019800" cy="4388644"/>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Tijdelijke aanduiding voor datum 3"/>
          <p:cNvSpPr>
            <a:spLocks noGrp="1"/>
          </p:cNvSpPr>
          <p:nvPr>
            <p:ph type="dt" sz="half" idx="10"/>
          </p:nvPr>
        </p:nvSpPr>
        <p:spPr/>
        <p:txBody>
          <a:bodyPr/>
          <a:lstStyle/>
          <a:p>
            <a:fld id="{D7A72984-4177-4FE1-9107-915249453BEA}" type="datetimeFigureOut">
              <a:rPr lang="en-US" smtClean="0">
                <a:solidFill>
                  <a:prstClr val="black">
                    <a:tint val="75000"/>
                  </a:prstClr>
                </a:solidFill>
              </a:rPr>
              <a:pPr/>
              <a:t>6/17/2022</a:t>
            </a:fld>
            <a:endParaRPr lang="en-US" dirty="0">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en-US" dirty="0">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9403F88B-97B9-4833-B3D8-204906A673C8}" type="slidenum">
              <a:rPr lang="en-US" smtClean="0">
                <a:solidFill>
                  <a:prstClr val="black">
                    <a:tint val="75000"/>
                  </a:prstClr>
                </a:solidFill>
              </a:rPr>
              <a:pPr/>
              <a:t>‹nr.›</a:t>
            </a:fld>
            <a:endParaRPr lang="en-US" dirty="0">
              <a:solidFill>
                <a:prstClr val="black">
                  <a:tint val="75000"/>
                </a:prstClr>
              </a:solidFill>
            </a:endParaRPr>
          </a:p>
        </p:txBody>
      </p:sp>
    </p:spTree>
    <p:extLst>
      <p:ext uri="{BB962C8B-B14F-4D97-AF65-F5344CB8AC3E}">
        <p14:creationId xmlns:p14="http://schemas.microsoft.com/office/powerpoint/2010/main" val="23827533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597824"/>
            <a:ext cx="7772400" cy="1102519"/>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171425" indent="0" algn="ctr">
              <a:buNone/>
              <a:defRPr>
                <a:solidFill>
                  <a:schemeClr val="tx1">
                    <a:tint val="75000"/>
                  </a:schemeClr>
                </a:solidFill>
              </a:defRPr>
            </a:lvl2pPr>
            <a:lvl3pPr marL="342850" indent="0" algn="ctr">
              <a:buNone/>
              <a:defRPr>
                <a:solidFill>
                  <a:schemeClr val="tx1">
                    <a:tint val="75000"/>
                  </a:schemeClr>
                </a:solidFill>
              </a:defRPr>
            </a:lvl3pPr>
            <a:lvl4pPr marL="514269" indent="0" algn="ctr">
              <a:buNone/>
              <a:defRPr>
                <a:solidFill>
                  <a:schemeClr val="tx1">
                    <a:tint val="75000"/>
                  </a:schemeClr>
                </a:solidFill>
              </a:defRPr>
            </a:lvl4pPr>
            <a:lvl5pPr marL="685694" indent="0" algn="ctr">
              <a:buNone/>
              <a:defRPr>
                <a:solidFill>
                  <a:schemeClr val="tx1">
                    <a:tint val="75000"/>
                  </a:schemeClr>
                </a:solidFill>
              </a:defRPr>
            </a:lvl5pPr>
            <a:lvl6pPr marL="857119" indent="0" algn="ctr">
              <a:buNone/>
              <a:defRPr>
                <a:solidFill>
                  <a:schemeClr val="tx1">
                    <a:tint val="75000"/>
                  </a:schemeClr>
                </a:solidFill>
              </a:defRPr>
            </a:lvl6pPr>
            <a:lvl7pPr marL="1028544" indent="0" algn="ctr">
              <a:buNone/>
              <a:defRPr>
                <a:solidFill>
                  <a:schemeClr val="tx1">
                    <a:tint val="75000"/>
                  </a:schemeClr>
                </a:solidFill>
              </a:defRPr>
            </a:lvl7pPr>
            <a:lvl8pPr marL="1199967" indent="0" algn="ctr">
              <a:buNone/>
              <a:defRPr>
                <a:solidFill>
                  <a:schemeClr val="tx1">
                    <a:tint val="75000"/>
                  </a:schemeClr>
                </a:solidFill>
              </a:defRPr>
            </a:lvl8pPr>
            <a:lvl9pPr marL="1371388"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endParaRPr lang="nl-NL">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nl-NL">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3DE37326-B5A2-4D42-AC5D-9A3CB07E9A5A}"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22996446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endParaRPr lang="nl-NL">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nl-NL">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3DE37326-B5A2-4D42-AC5D-9A3CB07E9A5A}"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29960960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114" y="3305180"/>
            <a:ext cx="7772400" cy="1021556"/>
          </a:xfrm>
        </p:spPr>
        <p:txBody>
          <a:bodyPr anchor="t"/>
          <a:lstStyle>
            <a:lvl1pPr algn="l">
              <a:defRPr sz="15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114" y="2180034"/>
            <a:ext cx="7772400" cy="1125141"/>
          </a:xfrm>
        </p:spPr>
        <p:txBody>
          <a:bodyPr anchor="b"/>
          <a:lstStyle>
            <a:lvl1pPr marL="0" indent="0">
              <a:buNone/>
              <a:defRPr sz="713">
                <a:solidFill>
                  <a:schemeClr val="tx1">
                    <a:tint val="75000"/>
                  </a:schemeClr>
                </a:solidFill>
              </a:defRPr>
            </a:lvl1pPr>
            <a:lvl2pPr marL="171425" indent="0">
              <a:buNone/>
              <a:defRPr sz="713">
                <a:solidFill>
                  <a:schemeClr val="tx1">
                    <a:tint val="75000"/>
                  </a:schemeClr>
                </a:solidFill>
              </a:defRPr>
            </a:lvl2pPr>
            <a:lvl3pPr marL="342850" indent="0">
              <a:buNone/>
              <a:defRPr sz="638">
                <a:solidFill>
                  <a:schemeClr val="tx1">
                    <a:tint val="75000"/>
                  </a:schemeClr>
                </a:solidFill>
              </a:defRPr>
            </a:lvl3pPr>
            <a:lvl4pPr marL="514269" indent="0">
              <a:buNone/>
              <a:defRPr sz="525">
                <a:solidFill>
                  <a:schemeClr val="tx1">
                    <a:tint val="75000"/>
                  </a:schemeClr>
                </a:solidFill>
              </a:defRPr>
            </a:lvl4pPr>
            <a:lvl5pPr marL="685694" indent="0">
              <a:buNone/>
              <a:defRPr sz="525">
                <a:solidFill>
                  <a:schemeClr val="tx1">
                    <a:tint val="75000"/>
                  </a:schemeClr>
                </a:solidFill>
              </a:defRPr>
            </a:lvl5pPr>
            <a:lvl6pPr marL="857119" indent="0">
              <a:buNone/>
              <a:defRPr sz="525">
                <a:solidFill>
                  <a:schemeClr val="tx1">
                    <a:tint val="75000"/>
                  </a:schemeClr>
                </a:solidFill>
              </a:defRPr>
            </a:lvl6pPr>
            <a:lvl7pPr marL="1028544" indent="0">
              <a:buNone/>
              <a:defRPr sz="525">
                <a:solidFill>
                  <a:schemeClr val="tx1">
                    <a:tint val="75000"/>
                  </a:schemeClr>
                </a:solidFill>
              </a:defRPr>
            </a:lvl7pPr>
            <a:lvl8pPr marL="1199967" indent="0">
              <a:buNone/>
              <a:defRPr sz="525">
                <a:solidFill>
                  <a:schemeClr val="tx1">
                    <a:tint val="75000"/>
                  </a:schemeClr>
                </a:solidFill>
              </a:defRPr>
            </a:lvl8pPr>
            <a:lvl9pPr marL="1371388" indent="0">
              <a:buNone/>
              <a:defRPr sz="525">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endParaRPr lang="nl-NL">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nl-NL">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3DE37326-B5A2-4D42-AC5D-9A3CB07E9A5A}"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25797770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200155"/>
            <a:ext cx="4086225" cy="3394472"/>
          </a:xfrm>
        </p:spPr>
        <p:txBody>
          <a:bodyPr/>
          <a:lstStyle>
            <a:lvl1pPr>
              <a:defRPr sz="1088"/>
            </a:lvl1pPr>
            <a:lvl2pPr>
              <a:defRPr sz="900"/>
            </a:lvl2pPr>
            <a:lvl3pPr>
              <a:defRPr sz="713"/>
            </a:lvl3pPr>
            <a:lvl4pPr>
              <a:defRPr sz="713"/>
            </a:lvl4pPr>
            <a:lvl5pPr>
              <a:defRPr sz="713"/>
            </a:lvl5pPr>
            <a:lvl6pPr>
              <a:defRPr sz="713"/>
            </a:lvl6pPr>
            <a:lvl7pPr>
              <a:defRPr sz="713"/>
            </a:lvl7pPr>
            <a:lvl8pPr>
              <a:defRPr sz="713"/>
            </a:lvl8pPr>
            <a:lvl9pPr>
              <a:defRPr sz="713"/>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00575" y="1200155"/>
            <a:ext cx="4086225" cy="3394472"/>
          </a:xfrm>
        </p:spPr>
        <p:txBody>
          <a:bodyPr/>
          <a:lstStyle>
            <a:lvl1pPr>
              <a:defRPr sz="1088"/>
            </a:lvl1pPr>
            <a:lvl2pPr>
              <a:defRPr sz="900"/>
            </a:lvl2pPr>
            <a:lvl3pPr>
              <a:defRPr sz="713"/>
            </a:lvl3pPr>
            <a:lvl4pPr>
              <a:defRPr sz="713"/>
            </a:lvl4pPr>
            <a:lvl5pPr>
              <a:defRPr sz="713"/>
            </a:lvl5pPr>
            <a:lvl6pPr>
              <a:defRPr sz="713"/>
            </a:lvl6pPr>
            <a:lvl7pPr>
              <a:defRPr sz="713"/>
            </a:lvl7pPr>
            <a:lvl8pPr>
              <a:defRPr sz="713"/>
            </a:lvl8pPr>
            <a:lvl9pPr>
              <a:defRPr sz="713"/>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endParaRPr lang="nl-NL">
              <a:solidFill>
                <a:prstClr val="black">
                  <a:tint val="75000"/>
                </a:prstClr>
              </a:solidFill>
            </a:endParaRPr>
          </a:p>
        </p:txBody>
      </p:sp>
      <p:sp>
        <p:nvSpPr>
          <p:cNvPr id="6" name="Tijdelijke aanduiding voor voettekst 5"/>
          <p:cNvSpPr>
            <a:spLocks noGrp="1"/>
          </p:cNvSpPr>
          <p:nvPr>
            <p:ph type="ftr" sz="quarter" idx="11"/>
          </p:nvPr>
        </p:nvSpPr>
        <p:spPr/>
        <p:txBody>
          <a:bodyPr/>
          <a:lstStyle/>
          <a:p>
            <a:endParaRPr lang="nl-NL">
              <a:solidFill>
                <a:prstClr val="black">
                  <a:tint val="75000"/>
                </a:prstClr>
              </a:solidFill>
            </a:endParaRPr>
          </a:p>
        </p:txBody>
      </p:sp>
      <p:sp>
        <p:nvSpPr>
          <p:cNvPr id="7" name="Tijdelijke aanduiding voor dianummer 6"/>
          <p:cNvSpPr>
            <a:spLocks noGrp="1"/>
          </p:cNvSpPr>
          <p:nvPr>
            <p:ph type="sldNum" sz="quarter" idx="12"/>
          </p:nvPr>
        </p:nvSpPr>
        <p:spPr/>
        <p:txBody>
          <a:bodyPr/>
          <a:lstStyle/>
          <a:p>
            <a:fld id="{3DE37326-B5A2-4D42-AC5D-9A3CB07E9A5A}"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41008596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151335"/>
            <a:ext cx="4040386" cy="479822"/>
          </a:xfrm>
        </p:spPr>
        <p:txBody>
          <a:bodyPr anchor="b"/>
          <a:lstStyle>
            <a:lvl1pPr marL="0" indent="0">
              <a:buNone/>
              <a:defRPr sz="900" b="1"/>
            </a:lvl1pPr>
            <a:lvl2pPr marL="171425" indent="0">
              <a:buNone/>
              <a:defRPr sz="713" b="1"/>
            </a:lvl2pPr>
            <a:lvl3pPr marL="342850" indent="0">
              <a:buNone/>
              <a:defRPr sz="713" b="1"/>
            </a:lvl3pPr>
            <a:lvl4pPr marL="514269" indent="0">
              <a:buNone/>
              <a:defRPr sz="638" b="1"/>
            </a:lvl4pPr>
            <a:lvl5pPr marL="685694" indent="0">
              <a:buNone/>
              <a:defRPr sz="638" b="1"/>
            </a:lvl5pPr>
            <a:lvl6pPr marL="857119" indent="0">
              <a:buNone/>
              <a:defRPr sz="638" b="1"/>
            </a:lvl6pPr>
            <a:lvl7pPr marL="1028544" indent="0">
              <a:buNone/>
              <a:defRPr sz="638" b="1"/>
            </a:lvl7pPr>
            <a:lvl8pPr marL="1199967" indent="0">
              <a:buNone/>
              <a:defRPr sz="638" b="1"/>
            </a:lvl8pPr>
            <a:lvl9pPr marL="1371388" indent="0">
              <a:buNone/>
              <a:defRPr sz="638"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1631156"/>
            <a:ext cx="4040386" cy="2963466"/>
          </a:xfrm>
        </p:spPr>
        <p:txBody>
          <a:bodyPr/>
          <a:lstStyle>
            <a:lvl1pPr>
              <a:defRPr sz="900"/>
            </a:lvl1pPr>
            <a:lvl2pPr>
              <a:defRPr sz="713"/>
            </a:lvl2pPr>
            <a:lvl3pPr>
              <a:defRPr sz="713"/>
            </a:lvl3pPr>
            <a:lvl4pPr>
              <a:defRPr sz="638"/>
            </a:lvl4pPr>
            <a:lvl5pPr>
              <a:defRPr sz="638"/>
            </a:lvl5pPr>
            <a:lvl6pPr>
              <a:defRPr sz="638"/>
            </a:lvl6pPr>
            <a:lvl7pPr>
              <a:defRPr sz="638"/>
            </a:lvl7pPr>
            <a:lvl8pPr>
              <a:defRPr sz="638"/>
            </a:lvl8pPr>
            <a:lvl9pPr>
              <a:defRPr sz="638"/>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224" y="1151335"/>
            <a:ext cx="4041576" cy="479822"/>
          </a:xfrm>
        </p:spPr>
        <p:txBody>
          <a:bodyPr anchor="b"/>
          <a:lstStyle>
            <a:lvl1pPr marL="0" indent="0">
              <a:buNone/>
              <a:defRPr sz="900" b="1"/>
            </a:lvl1pPr>
            <a:lvl2pPr marL="171425" indent="0">
              <a:buNone/>
              <a:defRPr sz="713" b="1"/>
            </a:lvl2pPr>
            <a:lvl3pPr marL="342850" indent="0">
              <a:buNone/>
              <a:defRPr sz="713" b="1"/>
            </a:lvl3pPr>
            <a:lvl4pPr marL="514269" indent="0">
              <a:buNone/>
              <a:defRPr sz="638" b="1"/>
            </a:lvl4pPr>
            <a:lvl5pPr marL="685694" indent="0">
              <a:buNone/>
              <a:defRPr sz="638" b="1"/>
            </a:lvl5pPr>
            <a:lvl6pPr marL="857119" indent="0">
              <a:buNone/>
              <a:defRPr sz="638" b="1"/>
            </a:lvl6pPr>
            <a:lvl7pPr marL="1028544" indent="0">
              <a:buNone/>
              <a:defRPr sz="638" b="1"/>
            </a:lvl7pPr>
            <a:lvl8pPr marL="1199967" indent="0">
              <a:buNone/>
              <a:defRPr sz="638" b="1"/>
            </a:lvl8pPr>
            <a:lvl9pPr marL="1371388" indent="0">
              <a:buNone/>
              <a:defRPr sz="638" b="1"/>
            </a:lvl9pPr>
          </a:lstStyle>
          <a:p>
            <a:pPr lvl="0"/>
            <a:r>
              <a:rPr lang="nl-NL" smtClean="0"/>
              <a:t>Klik om de modelstijlen te bewerken</a:t>
            </a:r>
          </a:p>
        </p:txBody>
      </p:sp>
      <p:sp>
        <p:nvSpPr>
          <p:cNvPr id="6" name="Tijdelijke aanduiding voor inhoud 5"/>
          <p:cNvSpPr>
            <a:spLocks noGrp="1"/>
          </p:cNvSpPr>
          <p:nvPr>
            <p:ph sz="quarter" idx="4"/>
          </p:nvPr>
        </p:nvSpPr>
        <p:spPr>
          <a:xfrm>
            <a:off x="4645224" y="1631156"/>
            <a:ext cx="4041576" cy="2963466"/>
          </a:xfrm>
        </p:spPr>
        <p:txBody>
          <a:bodyPr/>
          <a:lstStyle>
            <a:lvl1pPr>
              <a:defRPr sz="900"/>
            </a:lvl1pPr>
            <a:lvl2pPr>
              <a:defRPr sz="713"/>
            </a:lvl2pPr>
            <a:lvl3pPr>
              <a:defRPr sz="713"/>
            </a:lvl3pPr>
            <a:lvl4pPr>
              <a:defRPr sz="638"/>
            </a:lvl4pPr>
            <a:lvl5pPr>
              <a:defRPr sz="638"/>
            </a:lvl5pPr>
            <a:lvl6pPr>
              <a:defRPr sz="638"/>
            </a:lvl6pPr>
            <a:lvl7pPr>
              <a:defRPr sz="638"/>
            </a:lvl7pPr>
            <a:lvl8pPr>
              <a:defRPr sz="638"/>
            </a:lvl8pPr>
            <a:lvl9pPr>
              <a:defRPr sz="638"/>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endParaRPr lang="nl-NL">
              <a:solidFill>
                <a:prstClr val="black">
                  <a:tint val="75000"/>
                </a:prstClr>
              </a:solidFill>
            </a:endParaRPr>
          </a:p>
        </p:txBody>
      </p:sp>
      <p:sp>
        <p:nvSpPr>
          <p:cNvPr id="8" name="Tijdelijke aanduiding voor voettekst 7"/>
          <p:cNvSpPr>
            <a:spLocks noGrp="1"/>
          </p:cNvSpPr>
          <p:nvPr>
            <p:ph type="ftr" sz="quarter" idx="11"/>
          </p:nvPr>
        </p:nvSpPr>
        <p:spPr/>
        <p:txBody>
          <a:bodyPr/>
          <a:lstStyle/>
          <a:p>
            <a:endParaRPr lang="nl-NL">
              <a:solidFill>
                <a:prstClr val="black">
                  <a:tint val="75000"/>
                </a:prstClr>
              </a:solidFill>
            </a:endParaRPr>
          </a:p>
        </p:txBody>
      </p:sp>
      <p:sp>
        <p:nvSpPr>
          <p:cNvPr id="9" name="Tijdelijke aanduiding voor dianummer 8"/>
          <p:cNvSpPr>
            <a:spLocks noGrp="1"/>
          </p:cNvSpPr>
          <p:nvPr>
            <p:ph type="sldNum" sz="quarter" idx="12"/>
          </p:nvPr>
        </p:nvSpPr>
        <p:spPr/>
        <p:txBody>
          <a:bodyPr/>
          <a:lstStyle/>
          <a:p>
            <a:fld id="{3DE37326-B5A2-4D42-AC5D-9A3CB07E9A5A}"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24643956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endParaRPr lang="nl-NL">
              <a:solidFill>
                <a:prstClr val="black">
                  <a:tint val="75000"/>
                </a:prstClr>
              </a:solidFill>
            </a:endParaRPr>
          </a:p>
        </p:txBody>
      </p:sp>
      <p:sp>
        <p:nvSpPr>
          <p:cNvPr id="4" name="Tijdelijke aanduiding voor voettekst 3"/>
          <p:cNvSpPr>
            <a:spLocks noGrp="1"/>
          </p:cNvSpPr>
          <p:nvPr>
            <p:ph type="ftr" sz="quarter" idx="11"/>
          </p:nvPr>
        </p:nvSpPr>
        <p:spPr/>
        <p:txBody>
          <a:bodyPr/>
          <a:lstStyle/>
          <a:p>
            <a:endParaRPr lang="nl-NL">
              <a:solidFill>
                <a:prstClr val="black">
                  <a:tint val="75000"/>
                </a:prstClr>
              </a:solidFill>
            </a:endParaRPr>
          </a:p>
        </p:txBody>
      </p:sp>
      <p:sp>
        <p:nvSpPr>
          <p:cNvPr id="5" name="Tijdelijke aanduiding voor dianummer 4"/>
          <p:cNvSpPr>
            <a:spLocks noGrp="1"/>
          </p:cNvSpPr>
          <p:nvPr>
            <p:ph type="sldNum" sz="quarter" idx="12"/>
          </p:nvPr>
        </p:nvSpPr>
        <p:spPr/>
        <p:txBody>
          <a:bodyPr/>
          <a:lstStyle/>
          <a:p>
            <a:fld id="{3DE37326-B5A2-4D42-AC5D-9A3CB07E9A5A}"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37869154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endParaRPr lang="nl-NL">
              <a:solidFill>
                <a:prstClr val="black">
                  <a:tint val="75000"/>
                </a:prstClr>
              </a:solidFill>
            </a:endParaRPr>
          </a:p>
        </p:txBody>
      </p:sp>
      <p:sp>
        <p:nvSpPr>
          <p:cNvPr id="3" name="Tijdelijke aanduiding voor voettekst 2"/>
          <p:cNvSpPr>
            <a:spLocks noGrp="1"/>
          </p:cNvSpPr>
          <p:nvPr>
            <p:ph type="ftr" sz="quarter" idx="11"/>
          </p:nvPr>
        </p:nvSpPr>
        <p:spPr/>
        <p:txBody>
          <a:bodyPr/>
          <a:lstStyle/>
          <a:p>
            <a:endParaRPr lang="nl-NL">
              <a:solidFill>
                <a:prstClr val="black">
                  <a:tint val="75000"/>
                </a:prstClr>
              </a:solidFill>
            </a:endParaRPr>
          </a:p>
        </p:txBody>
      </p:sp>
      <p:sp>
        <p:nvSpPr>
          <p:cNvPr id="4" name="Tijdelijke aanduiding voor dianummer 3"/>
          <p:cNvSpPr>
            <a:spLocks noGrp="1"/>
          </p:cNvSpPr>
          <p:nvPr>
            <p:ph type="sldNum" sz="quarter" idx="12"/>
          </p:nvPr>
        </p:nvSpPr>
        <p:spPr/>
        <p:txBody>
          <a:bodyPr/>
          <a:lstStyle/>
          <a:p>
            <a:fld id="{3DE37326-B5A2-4D42-AC5D-9A3CB07E9A5A}"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20056425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04787"/>
            <a:ext cx="3008114" cy="871538"/>
          </a:xfrm>
        </p:spPr>
        <p:txBody>
          <a:bodyPr anchor="b"/>
          <a:lstStyle>
            <a:lvl1pPr algn="l">
              <a:defRPr sz="713" b="1"/>
            </a:lvl1pPr>
          </a:lstStyle>
          <a:p>
            <a:r>
              <a:rPr lang="nl-NL" smtClean="0"/>
              <a:t>Klik om de stijl te bewerken</a:t>
            </a:r>
            <a:endParaRPr lang="nl-NL"/>
          </a:p>
        </p:txBody>
      </p:sp>
      <p:sp>
        <p:nvSpPr>
          <p:cNvPr id="3" name="Tijdelijke aanduiding voor inhoud 2"/>
          <p:cNvSpPr>
            <a:spLocks noGrp="1"/>
          </p:cNvSpPr>
          <p:nvPr>
            <p:ph idx="1"/>
          </p:nvPr>
        </p:nvSpPr>
        <p:spPr>
          <a:xfrm>
            <a:off x="3574852" y="204792"/>
            <a:ext cx="5111948" cy="4389835"/>
          </a:xfrm>
        </p:spPr>
        <p:txBody>
          <a:bodyPr/>
          <a:lstStyle>
            <a:lvl1pPr>
              <a:defRPr sz="1163"/>
            </a:lvl1pPr>
            <a:lvl2pPr>
              <a:defRPr sz="1088"/>
            </a:lvl2pPr>
            <a:lvl3pPr>
              <a:defRPr sz="900"/>
            </a:lvl3pPr>
            <a:lvl4pPr>
              <a:defRPr sz="713"/>
            </a:lvl4pPr>
            <a:lvl5pPr>
              <a:defRPr sz="713"/>
            </a:lvl5pPr>
            <a:lvl6pPr>
              <a:defRPr sz="713"/>
            </a:lvl6pPr>
            <a:lvl7pPr>
              <a:defRPr sz="713"/>
            </a:lvl7pPr>
            <a:lvl8pPr>
              <a:defRPr sz="713"/>
            </a:lvl8pPr>
            <a:lvl9pPr>
              <a:defRPr sz="713"/>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076328"/>
            <a:ext cx="3008114" cy="3518297"/>
          </a:xfrm>
        </p:spPr>
        <p:txBody>
          <a:bodyPr/>
          <a:lstStyle>
            <a:lvl1pPr marL="0" indent="0">
              <a:buNone/>
              <a:defRPr sz="525"/>
            </a:lvl1pPr>
            <a:lvl2pPr marL="171425" indent="0">
              <a:buNone/>
              <a:defRPr sz="450"/>
            </a:lvl2pPr>
            <a:lvl3pPr marL="342850" indent="0">
              <a:buNone/>
              <a:defRPr sz="375"/>
            </a:lvl3pPr>
            <a:lvl4pPr marL="514269" indent="0">
              <a:buNone/>
              <a:defRPr sz="375"/>
            </a:lvl4pPr>
            <a:lvl5pPr marL="685694" indent="0">
              <a:buNone/>
              <a:defRPr sz="375"/>
            </a:lvl5pPr>
            <a:lvl6pPr marL="857119" indent="0">
              <a:buNone/>
              <a:defRPr sz="375"/>
            </a:lvl6pPr>
            <a:lvl7pPr marL="1028544" indent="0">
              <a:buNone/>
              <a:defRPr sz="375"/>
            </a:lvl7pPr>
            <a:lvl8pPr marL="1199967" indent="0">
              <a:buNone/>
              <a:defRPr sz="375"/>
            </a:lvl8pPr>
            <a:lvl9pPr marL="1371388" indent="0">
              <a:buNone/>
              <a:defRPr sz="375"/>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endParaRPr lang="nl-NL">
              <a:solidFill>
                <a:prstClr val="black">
                  <a:tint val="75000"/>
                </a:prstClr>
              </a:solidFill>
            </a:endParaRPr>
          </a:p>
        </p:txBody>
      </p:sp>
      <p:sp>
        <p:nvSpPr>
          <p:cNvPr id="6" name="Tijdelijke aanduiding voor voettekst 5"/>
          <p:cNvSpPr>
            <a:spLocks noGrp="1"/>
          </p:cNvSpPr>
          <p:nvPr>
            <p:ph type="ftr" sz="quarter" idx="11"/>
          </p:nvPr>
        </p:nvSpPr>
        <p:spPr/>
        <p:txBody>
          <a:bodyPr/>
          <a:lstStyle/>
          <a:p>
            <a:endParaRPr lang="nl-NL">
              <a:solidFill>
                <a:prstClr val="black">
                  <a:tint val="75000"/>
                </a:prstClr>
              </a:solidFill>
            </a:endParaRPr>
          </a:p>
        </p:txBody>
      </p:sp>
      <p:sp>
        <p:nvSpPr>
          <p:cNvPr id="7" name="Tijdelijke aanduiding voor dianummer 6"/>
          <p:cNvSpPr>
            <a:spLocks noGrp="1"/>
          </p:cNvSpPr>
          <p:nvPr>
            <p:ph type="sldNum" sz="quarter" idx="12"/>
          </p:nvPr>
        </p:nvSpPr>
        <p:spPr/>
        <p:txBody>
          <a:bodyPr/>
          <a:lstStyle/>
          <a:p>
            <a:fld id="{3DE37326-B5A2-4D42-AC5D-9A3CB07E9A5A}"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1669299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US"/>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Tijdelijke aanduiding voor datum 3"/>
          <p:cNvSpPr>
            <a:spLocks noGrp="1"/>
          </p:cNvSpPr>
          <p:nvPr>
            <p:ph type="dt" sz="half" idx="10"/>
          </p:nvPr>
        </p:nvSpPr>
        <p:spPr/>
        <p:txBody>
          <a:bodyPr/>
          <a:lstStyle/>
          <a:p>
            <a:fld id="{D7A72984-4177-4FE1-9107-915249453BEA}" type="datetimeFigureOut">
              <a:rPr lang="en-US" smtClean="0">
                <a:solidFill>
                  <a:prstClr val="black">
                    <a:tint val="75000"/>
                  </a:prstClr>
                </a:solidFill>
              </a:rPr>
              <a:pPr/>
              <a:t>6/17/2022</a:t>
            </a:fld>
            <a:endParaRPr lang="en-US" dirty="0">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en-US" dirty="0">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9403F88B-97B9-4833-B3D8-204906A673C8}" type="slidenum">
              <a:rPr lang="en-US" smtClean="0">
                <a:solidFill>
                  <a:prstClr val="black">
                    <a:tint val="75000"/>
                  </a:prstClr>
                </a:solidFill>
              </a:rPr>
              <a:pPr/>
              <a:t>‹nr.›</a:t>
            </a:fld>
            <a:endParaRPr lang="en-US" dirty="0">
              <a:solidFill>
                <a:prstClr val="black">
                  <a:tint val="75000"/>
                </a:prstClr>
              </a:solidFill>
            </a:endParaRPr>
          </a:p>
        </p:txBody>
      </p:sp>
    </p:spTree>
    <p:extLst>
      <p:ext uri="{BB962C8B-B14F-4D97-AF65-F5344CB8AC3E}">
        <p14:creationId xmlns:p14="http://schemas.microsoft.com/office/powerpoint/2010/main" val="34851855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486" y="3600450"/>
            <a:ext cx="5486400" cy="425054"/>
          </a:xfrm>
        </p:spPr>
        <p:txBody>
          <a:bodyPr anchor="b"/>
          <a:lstStyle>
            <a:lvl1pPr algn="l">
              <a:defRPr sz="713"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486" y="459581"/>
            <a:ext cx="5486400" cy="3086100"/>
          </a:xfrm>
        </p:spPr>
        <p:txBody>
          <a:bodyPr/>
          <a:lstStyle>
            <a:lvl1pPr marL="0" indent="0">
              <a:buNone/>
              <a:defRPr sz="1163"/>
            </a:lvl1pPr>
            <a:lvl2pPr marL="171425" indent="0">
              <a:buNone/>
              <a:defRPr sz="1088"/>
            </a:lvl2pPr>
            <a:lvl3pPr marL="342850" indent="0">
              <a:buNone/>
              <a:defRPr sz="900"/>
            </a:lvl3pPr>
            <a:lvl4pPr marL="514269" indent="0">
              <a:buNone/>
              <a:defRPr sz="713"/>
            </a:lvl4pPr>
            <a:lvl5pPr marL="685694" indent="0">
              <a:buNone/>
              <a:defRPr sz="713"/>
            </a:lvl5pPr>
            <a:lvl6pPr marL="857119" indent="0">
              <a:buNone/>
              <a:defRPr sz="713"/>
            </a:lvl6pPr>
            <a:lvl7pPr marL="1028544" indent="0">
              <a:buNone/>
              <a:defRPr sz="713"/>
            </a:lvl7pPr>
            <a:lvl8pPr marL="1199967" indent="0">
              <a:buNone/>
              <a:defRPr sz="713"/>
            </a:lvl8pPr>
            <a:lvl9pPr marL="1371388" indent="0">
              <a:buNone/>
              <a:defRPr sz="713"/>
            </a:lvl9pPr>
          </a:lstStyle>
          <a:p>
            <a:endParaRPr lang="nl-NL"/>
          </a:p>
        </p:txBody>
      </p:sp>
      <p:sp>
        <p:nvSpPr>
          <p:cNvPr id="4" name="Tijdelijke aanduiding voor tekst 3"/>
          <p:cNvSpPr>
            <a:spLocks noGrp="1"/>
          </p:cNvSpPr>
          <p:nvPr>
            <p:ph type="body" sz="half" idx="2"/>
          </p:nvPr>
        </p:nvSpPr>
        <p:spPr>
          <a:xfrm>
            <a:off x="1792486" y="4025509"/>
            <a:ext cx="5486400" cy="603647"/>
          </a:xfrm>
        </p:spPr>
        <p:txBody>
          <a:bodyPr/>
          <a:lstStyle>
            <a:lvl1pPr marL="0" indent="0">
              <a:buNone/>
              <a:defRPr sz="525"/>
            </a:lvl1pPr>
            <a:lvl2pPr marL="171425" indent="0">
              <a:buNone/>
              <a:defRPr sz="450"/>
            </a:lvl2pPr>
            <a:lvl3pPr marL="342850" indent="0">
              <a:buNone/>
              <a:defRPr sz="375"/>
            </a:lvl3pPr>
            <a:lvl4pPr marL="514269" indent="0">
              <a:buNone/>
              <a:defRPr sz="375"/>
            </a:lvl4pPr>
            <a:lvl5pPr marL="685694" indent="0">
              <a:buNone/>
              <a:defRPr sz="375"/>
            </a:lvl5pPr>
            <a:lvl6pPr marL="857119" indent="0">
              <a:buNone/>
              <a:defRPr sz="375"/>
            </a:lvl6pPr>
            <a:lvl7pPr marL="1028544" indent="0">
              <a:buNone/>
              <a:defRPr sz="375"/>
            </a:lvl7pPr>
            <a:lvl8pPr marL="1199967" indent="0">
              <a:buNone/>
              <a:defRPr sz="375"/>
            </a:lvl8pPr>
            <a:lvl9pPr marL="1371388" indent="0">
              <a:buNone/>
              <a:defRPr sz="375"/>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endParaRPr lang="nl-NL">
              <a:solidFill>
                <a:prstClr val="black">
                  <a:tint val="75000"/>
                </a:prstClr>
              </a:solidFill>
            </a:endParaRPr>
          </a:p>
        </p:txBody>
      </p:sp>
      <p:sp>
        <p:nvSpPr>
          <p:cNvPr id="6" name="Tijdelijke aanduiding voor voettekst 5"/>
          <p:cNvSpPr>
            <a:spLocks noGrp="1"/>
          </p:cNvSpPr>
          <p:nvPr>
            <p:ph type="ftr" sz="quarter" idx="11"/>
          </p:nvPr>
        </p:nvSpPr>
        <p:spPr/>
        <p:txBody>
          <a:bodyPr/>
          <a:lstStyle/>
          <a:p>
            <a:endParaRPr lang="nl-NL">
              <a:solidFill>
                <a:prstClr val="black">
                  <a:tint val="75000"/>
                </a:prstClr>
              </a:solidFill>
            </a:endParaRPr>
          </a:p>
        </p:txBody>
      </p:sp>
      <p:sp>
        <p:nvSpPr>
          <p:cNvPr id="7" name="Tijdelijke aanduiding voor dianummer 6"/>
          <p:cNvSpPr>
            <a:spLocks noGrp="1"/>
          </p:cNvSpPr>
          <p:nvPr>
            <p:ph type="sldNum" sz="quarter" idx="12"/>
          </p:nvPr>
        </p:nvSpPr>
        <p:spPr/>
        <p:txBody>
          <a:bodyPr/>
          <a:lstStyle/>
          <a:p>
            <a:fld id="{3DE37326-B5A2-4D42-AC5D-9A3CB07E9A5A}"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41069041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endParaRPr lang="nl-NL">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nl-NL">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3DE37326-B5A2-4D42-AC5D-9A3CB07E9A5A}"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401953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05983"/>
            <a:ext cx="2057400" cy="4388644"/>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05983"/>
            <a:ext cx="6115050" cy="4388644"/>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endParaRPr lang="nl-NL">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nl-NL">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3DE37326-B5A2-4D42-AC5D-9A3CB07E9A5A}"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40491793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1597824"/>
            <a:ext cx="7772400" cy="1102519"/>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171425" indent="0" algn="ctr">
              <a:buNone/>
              <a:defRPr>
                <a:solidFill>
                  <a:schemeClr val="tx1">
                    <a:tint val="75000"/>
                  </a:schemeClr>
                </a:solidFill>
              </a:defRPr>
            </a:lvl2pPr>
            <a:lvl3pPr marL="342850" indent="0" algn="ctr">
              <a:buNone/>
              <a:defRPr>
                <a:solidFill>
                  <a:schemeClr val="tx1">
                    <a:tint val="75000"/>
                  </a:schemeClr>
                </a:solidFill>
              </a:defRPr>
            </a:lvl3pPr>
            <a:lvl4pPr marL="514269" indent="0" algn="ctr">
              <a:buNone/>
              <a:defRPr>
                <a:solidFill>
                  <a:schemeClr val="tx1">
                    <a:tint val="75000"/>
                  </a:schemeClr>
                </a:solidFill>
              </a:defRPr>
            </a:lvl4pPr>
            <a:lvl5pPr marL="685694" indent="0" algn="ctr">
              <a:buNone/>
              <a:defRPr>
                <a:solidFill>
                  <a:schemeClr val="tx1">
                    <a:tint val="75000"/>
                  </a:schemeClr>
                </a:solidFill>
              </a:defRPr>
            </a:lvl5pPr>
            <a:lvl6pPr marL="857119" indent="0" algn="ctr">
              <a:buNone/>
              <a:defRPr>
                <a:solidFill>
                  <a:schemeClr val="tx1">
                    <a:tint val="75000"/>
                  </a:schemeClr>
                </a:solidFill>
              </a:defRPr>
            </a:lvl6pPr>
            <a:lvl7pPr marL="1028544" indent="0" algn="ctr">
              <a:buNone/>
              <a:defRPr>
                <a:solidFill>
                  <a:schemeClr val="tx1">
                    <a:tint val="75000"/>
                  </a:schemeClr>
                </a:solidFill>
              </a:defRPr>
            </a:lvl7pPr>
            <a:lvl8pPr marL="1199967" indent="0" algn="ctr">
              <a:buNone/>
              <a:defRPr>
                <a:solidFill>
                  <a:schemeClr val="tx1">
                    <a:tint val="75000"/>
                  </a:schemeClr>
                </a:solidFill>
              </a:defRPr>
            </a:lvl8pPr>
            <a:lvl9pPr marL="1371388"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endParaRPr lang="nl-NL">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nl-NL">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3DE37326-B5A2-4D42-AC5D-9A3CB07E9A5A}"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16171218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endParaRPr lang="nl-NL">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nl-NL">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3DE37326-B5A2-4D42-AC5D-9A3CB07E9A5A}"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184285928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114" y="3305180"/>
            <a:ext cx="7772400" cy="1021556"/>
          </a:xfrm>
        </p:spPr>
        <p:txBody>
          <a:bodyPr anchor="t"/>
          <a:lstStyle>
            <a:lvl1pPr algn="l">
              <a:defRPr sz="15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114" y="2180034"/>
            <a:ext cx="7772400" cy="1125141"/>
          </a:xfrm>
        </p:spPr>
        <p:txBody>
          <a:bodyPr anchor="b"/>
          <a:lstStyle>
            <a:lvl1pPr marL="0" indent="0">
              <a:buNone/>
              <a:defRPr sz="713">
                <a:solidFill>
                  <a:schemeClr val="tx1">
                    <a:tint val="75000"/>
                  </a:schemeClr>
                </a:solidFill>
              </a:defRPr>
            </a:lvl1pPr>
            <a:lvl2pPr marL="171425" indent="0">
              <a:buNone/>
              <a:defRPr sz="713">
                <a:solidFill>
                  <a:schemeClr val="tx1">
                    <a:tint val="75000"/>
                  </a:schemeClr>
                </a:solidFill>
              </a:defRPr>
            </a:lvl2pPr>
            <a:lvl3pPr marL="342850" indent="0">
              <a:buNone/>
              <a:defRPr sz="638">
                <a:solidFill>
                  <a:schemeClr val="tx1">
                    <a:tint val="75000"/>
                  </a:schemeClr>
                </a:solidFill>
              </a:defRPr>
            </a:lvl3pPr>
            <a:lvl4pPr marL="514269" indent="0">
              <a:buNone/>
              <a:defRPr sz="525">
                <a:solidFill>
                  <a:schemeClr val="tx1">
                    <a:tint val="75000"/>
                  </a:schemeClr>
                </a:solidFill>
              </a:defRPr>
            </a:lvl4pPr>
            <a:lvl5pPr marL="685694" indent="0">
              <a:buNone/>
              <a:defRPr sz="525">
                <a:solidFill>
                  <a:schemeClr val="tx1">
                    <a:tint val="75000"/>
                  </a:schemeClr>
                </a:solidFill>
              </a:defRPr>
            </a:lvl5pPr>
            <a:lvl6pPr marL="857119" indent="0">
              <a:buNone/>
              <a:defRPr sz="525">
                <a:solidFill>
                  <a:schemeClr val="tx1">
                    <a:tint val="75000"/>
                  </a:schemeClr>
                </a:solidFill>
              </a:defRPr>
            </a:lvl6pPr>
            <a:lvl7pPr marL="1028544" indent="0">
              <a:buNone/>
              <a:defRPr sz="525">
                <a:solidFill>
                  <a:schemeClr val="tx1">
                    <a:tint val="75000"/>
                  </a:schemeClr>
                </a:solidFill>
              </a:defRPr>
            </a:lvl7pPr>
            <a:lvl8pPr marL="1199967" indent="0">
              <a:buNone/>
              <a:defRPr sz="525">
                <a:solidFill>
                  <a:schemeClr val="tx1">
                    <a:tint val="75000"/>
                  </a:schemeClr>
                </a:solidFill>
              </a:defRPr>
            </a:lvl8pPr>
            <a:lvl9pPr marL="1371388" indent="0">
              <a:buNone/>
              <a:defRPr sz="525">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endParaRPr lang="nl-NL">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nl-NL">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3DE37326-B5A2-4D42-AC5D-9A3CB07E9A5A}"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35186340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200155"/>
            <a:ext cx="4086225" cy="3394472"/>
          </a:xfrm>
        </p:spPr>
        <p:txBody>
          <a:bodyPr/>
          <a:lstStyle>
            <a:lvl1pPr>
              <a:defRPr sz="1088"/>
            </a:lvl1pPr>
            <a:lvl2pPr>
              <a:defRPr sz="900"/>
            </a:lvl2pPr>
            <a:lvl3pPr>
              <a:defRPr sz="713"/>
            </a:lvl3pPr>
            <a:lvl4pPr>
              <a:defRPr sz="713"/>
            </a:lvl4pPr>
            <a:lvl5pPr>
              <a:defRPr sz="713"/>
            </a:lvl5pPr>
            <a:lvl6pPr>
              <a:defRPr sz="713"/>
            </a:lvl6pPr>
            <a:lvl7pPr>
              <a:defRPr sz="713"/>
            </a:lvl7pPr>
            <a:lvl8pPr>
              <a:defRPr sz="713"/>
            </a:lvl8pPr>
            <a:lvl9pPr>
              <a:defRPr sz="713"/>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00575" y="1200155"/>
            <a:ext cx="4086225" cy="3394472"/>
          </a:xfrm>
        </p:spPr>
        <p:txBody>
          <a:bodyPr/>
          <a:lstStyle>
            <a:lvl1pPr>
              <a:defRPr sz="1088"/>
            </a:lvl1pPr>
            <a:lvl2pPr>
              <a:defRPr sz="900"/>
            </a:lvl2pPr>
            <a:lvl3pPr>
              <a:defRPr sz="713"/>
            </a:lvl3pPr>
            <a:lvl4pPr>
              <a:defRPr sz="713"/>
            </a:lvl4pPr>
            <a:lvl5pPr>
              <a:defRPr sz="713"/>
            </a:lvl5pPr>
            <a:lvl6pPr>
              <a:defRPr sz="713"/>
            </a:lvl6pPr>
            <a:lvl7pPr>
              <a:defRPr sz="713"/>
            </a:lvl7pPr>
            <a:lvl8pPr>
              <a:defRPr sz="713"/>
            </a:lvl8pPr>
            <a:lvl9pPr>
              <a:defRPr sz="713"/>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endParaRPr lang="nl-NL">
              <a:solidFill>
                <a:prstClr val="black">
                  <a:tint val="75000"/>
                </a:prstClr>
              </a:solidFill>
            </a:endParaRPr>
          </a:p>
        </p:txBody>
      </p:sp>
      <p:sp>
        <p:nvSpPr>
          <p:cNvPr id="6" name="Tijdelijke aanduiding voor voettekst 5"/>
          <p:cNvSpPr>
            <a:spLocks noGrp="1"/>
          </p:cNvSpPr>
          <p:nvPr>
            <p:ph type="ftr" sz="quarter" idx="11"/>
          </p:nvPr>
        </p:nvSpPr>
        <p:spPr/>
        <p:txBody>
          <a:bodyPr/>
          <a:lstStyle/>
          <a:p>
            <a:endParaRPr lang="nl-NL">
              <a:solidFill>
                <a:prstClr val="black">
                  <a:tint val="75000"/>
                </a:prstClr>
              </a:solidFill>
            </a:endParaRPr>
          </a:p>
        </p:txBody>
      </p:sp>
      <p:sp>
        <p:nvSpPr>
          <p:cNvPr id="7" name="Tijdelijke aanduiding voor dianummer 6"/>
          <p:cNvSpPr>
            <a:spLocks noGrp="1"/>
          </p:cNvSpPr>
          <p:nvPr>
            <p:ph type="sldNum" sz="quarter" idx="12"/>
          </p:nvPr>
        </p:nvSpPr>
        <p:spPr/>
        <p:txBody>
          <a:bodyPr/>
          <a:lstStyle/>
          <a:p>
            <a:fld id="{3DE37326-B5A2-4D42-AC5D-9A3CB07E9A5A}"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31602710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151335"/>
            <a:ext cx="4040386" cy="479822"/>
          </a:xfrm>
        </p:spPr>
        <p:txBody>
          <a:bodyPr anchor="b"/>
          <a:lstStyle>
            <a:lvl1pPr marL="0" indent="0">
              <a:buNone/>
              <a:defRPr sz="900" b="1"/>
            </a:lvl1pPr>
            <a:lvl2pPr marL="171425" indent="0">
              <a:buNone/>
              <a:defRPr sz="713" b="1"/>
            </a:lvl2pPr>
            <a:lvl3pPr marL="342850" indent="0">
              <a:buNone/>
              <a:defRPr sz="713" b="1"/>
            </a:lvl3pPr>
            <a:lvl4pPr marL="514269" indent="0">
              <a:buNone/>
              <a:defRPr sz="638" b="1"/>
            </a:lvl4pPr>
            <a:lvl5pPr marL="685694" indent="0">
              <a:buNone/>
              <a:defRPr sz="638" b="1"/>
            </a:lvl5pPr>
            <a:lvl6pPr marL="857119" indent="0">
              <a:buNone/>
              <a:defRPr sz="638" b="1"/>
            </a:lvl6pPr>
            <a:lvl7pPr marL="1028544" indent="0">
              <a:buNone/>
              <a:defRPr sz="638" b="1"/>
            </a:lvl7pPr>
            <a:lvl8pPr marL="1199967" indent="0">
              <a:buNone/>
              <a:defRPr sz="638" b="1"/>
            </a:lvl8pPr>
            <a:lvl9pPr marL="1371388" indent="0">
              <a:buNone/>
              <a:defRPr sz="638"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1631156"/>
            <a:ext cx="4040386" cy="2963466"/>
          </a:xfrm>
        </p:spPr>
        <p:txBody>
          <a:bodyPr/>
          <a:lstStyle>
            <a:lvl1pPr>
              <a:defRPr sz="900"/>
            </a:lvl1pPr>
            <a:lvl2pPr>
              <a:defRPr sz="713"/>
            </a:lvl2pPr>
            <a:lvl3pPr>
              <a:defRPr sz="713"/>
            </a:lvl3pPr>
            <a:lvl4pPr>
              <a:defRPr sz="638"/>
            </a:lvl4pPr>
            <a:lvl5pPr>
              <a:defRPr sz="638"/>
            </a:lvl5pPr>
            <a:lvl6pPr>
              <a:defRPr sz="638"/>
            </a:lvl6pPr>
            <a:lvl7pPr>
              <a:defRPr sz="638"/>
            </a:lvl7pPr>
            <a:lvl8pPr>
              <a:defRPr sz="638"/>
            </a:lvl8pPr>
            <a:lvl9pPr>
              <a:defRPr sz="638"/>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224" y="1151335"/>
            <a:ext cx="4041576" cy="479822"/>
          </a:xfrm>
        </p:spPr>
        <p:txBody>
          <a:bodyPr anchor="b"/>
          <a:lstStyle>
            <a:lvl1pPr marL="0" indent="0">
              <a:buNone/>
              <a:defRPr sz="900" b="1"/>
            </a:lvl1pPr>
            <a:lvl2pPr marL="171425" indent="0">
              <a:buNone/>
              <a:defRPr sz="713" b="1"/>
            </a:lvl2pPr>
            <a:lvl3pPr marL="342850" indent="0">
              <a:buNone/>
              <a:defRPr sz="713" b="1"/>
            </a:lvl3pPr>
            <a:lvl4pPr marL="514269" indent="0">
              <a:buNone/>
              <a:defRPr sz="638" b="1"/>
            </a:lvl4pPr>
            <a:lvl5pPr marL="685694" indent="0">
              <a:buNone/>
              <a:defRPr sz="638" b="1"/>
            </a:lvl5pPr>
            <a:lvl6pPr marL="857119" indent="0">
              <a:buNone/>
              <a:defRPr sz="638" b="1"/>
            </a:lvl6pPr>
            <a:lvl7pPr marL="1028544" indent="0">
              <a:buNone/>
              <a:defRPr sz="638" b="1"/>
            </a:lvl7pPr>
            <a:lvl8pPr marL="1199967" indent="0">
              <a:buNone/>
              <a:defRPr sz="638" b="1"/>
            </a:lvl8pPr>
            <a:lvl9pPr marL="1371388" indent="0">
              <a:buNone/>
              <a:defRPr sz="638" b="1"/>
            </a:lvl9pPr>
          </a:lstStyle>
          <a:p>
            <a:pPr lvl="0"/>
            <a:r>
              <a:rPr lang="nl-NL" smtClean="0"/>
              <a:t>Klik om de modelstijlen te bewerken</a:t>
            </a:r>
          </a:p>
        </p:txBody>
      </p:sp>
      <p:sp>
        <p:nvSpPr>
          <p:cNvPr id="6" name="Tijdelijke aanduiding voor inhoud 5"/>
          <p:cNvSpPr>
            <a:spLocks noGrp="1"/>
          </p:cNvSpPr>
          <p:nvPr>
            <p:ph sz="quarter" idx="4"/>
          </p:nvPr>
        </p:nvSpPr>
        <p:spPr>
          <a:xfrm>
            <a:off x="4645224" y="1631156"/>
            <a:ext cx="4041576" cy="2963466"/>
          </a:xfrm>
        </p:spPr>
        <p:txBody>
          <a:bodyPr/>
          <a:lstStyle>
            <a:lvl1pPr>
              <a:defRPr sz="900"/>
            </a:lvl1pPr>
            <a:lvl2pPr>
              <a:defRPr sz="713"/>
            </a:lvl2pPr>
            <a:lvl3pPr>
              <a:defRPr sz="713"/>
            </a:lvl3pPr>
            <a:lvl4pPr>
              <a:defRPr sz="638"/>
            </a:lvl4pPr>
            <a:lvl5pPr>
              <a:defRPr sz="638"/>
            </a:lvl5pPr>
            <a:lvl6pPr>
              <a:defRPr sz="638"/>
            </a:lvl6pPr>
            <a:lvl7pPr>
              <a:defRPr sz="638"/>
            </a:lvl7pPr>
            <a:lvl8pPr>
              <a:defRPr sz="638"/>
            </a:lvl8pPr>
            <a:lvl9pPr>
              <a:defRPr sz="638"/>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endParaRPr lang="nl-NL">
              <a:solidFill>
                <a:prstClr val="black">
                  <a:tint val="75000"/>
                </a:prstClr>
              </a:solidFill>
            </a:endParaRPr>
          </a:p>
        </p:txBody>
      </p:sp>
      <p:sp>
        <p:nvSpPr>
          <p:cNvPr id="8" name="Tijdelijke aanduiding voor voettekst 7"/>
          <p:cNvSpPr>
            <a:spLocks noGrp="1"/>
          </p:cNvSpPr>
          <p:nvPr>
            <p:ph type="ftr" sz="quarter" idx="11"/>
          </p:nvPr>
        </p:nvSpPr>
        <p:spPr/>
        <p:txBody>
          <a:bodyPr/>
          <a:lstStyle/>
          <a:p>
            <a:endParaRPr lang="nl-NL">
              <a:solidFill>
                <a:prstClr val="black">
                  <a:tint val="75000"/>
                </a:prstClr>
              </a:solidFill>
            </a:endParaRPr>
          </a:p>
        </p:txBody>
      </p:sp>
      <p:sp>
        <p:nvSpPr>
          <p:cNvPr id="9" name="Tijdelijke aanduiding voor dianummer 8"/>
          <p:cNvSpPr>
            <a:spLocks noGrp="1"/>
          </p:cNvSpPr>
          <p:nvPr>
            <p:ph type="sldNum" sz="quarter" idx="12"/>
          </p:nvPr>
        </p:nvSpPr>
        <p:spPr/>
        <p:txBody>
          <a:bodyPr/>
          <a:lstStyle/>
          <a:p>
            <a:fld id="{3DE37326-B5A2-4D42-AC5D-9A3CB07E9A5A}"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35558682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endParaRPr lang="nl-NL">
              <a:solidFill>
                <a:prstClr val="black">
                  <a:tint val="75000"/>
                </a:prstClr>
              </a:solidFill>
            </a:endParaRPr>
          </a:p>
        </p:txBody>
      </p:sp>
      <p:sp>
        <p:nvSpPr>
          <p:cNvPr id="4" name="Tijdelijke aanduiding voor voettekst 3"/>
          <p:cNvSpPr>
            <a:spLocks noGrp="1"/>
          </p:cNvSpPr>
          <p:nvPr>
            <p:ph type="ftr" sz="quarter" idx="11"/>
          </p:nvPr>
        </p:nvSpPr>
        <p:spPr/>
        <p:txBody>
          <a:bodyPr/>
          <a:lstStyle/>
          <a:p>
            <a:endParaRPr lang="nl-NL">
              <a:solidFill>
                <a:prstClr val="black">
                  <a:tint val="75000"/>
                </a:prstClr>
              </a:solidFill>
            </a:endParaRPr>
          </a:p>
        </p:txBody>
      </p:sp>
      <p:sp>
        <p:nvSpPr>
          <p:cNvPr id="5" name="Tijdelijke aanduiding voor dianummer 4"/>
          <p:cNvSpPr>
            <a:spLocks noGrp="1"/>
          </p:cNvSpPr>
          <p:nvPr>
            <p:ph type="sldNum" sz="quarter" idx="12"/>
          </p:nvPr>
        </p:nvSpPr>
        <p:spPr/>
        <p:txBody>
          <a:bodyPr/>
          <a:lstStyle/>
          <a:p>
            <a:fld id="{3DE37326-B5A2-4D42-AC5D-9A3CB07E9A5A}"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28938781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endParaRPr lang="nl-NL">
              <a:solidFill>
                <a:prstClr val="black">
                  <a:tint val="75000"/>
                </a:prstClr>
              </a:solidFill>
            </a:endParaRPr>
          </a:p>
        </p:txBody>
      </p:sp>
      <p:sp>
        <p:nvSpPr>
          <p:cNvPr id="3" name="Tijdelijke aanduiding voor voettekst 2"/>
          <p:cNvSpPr>
            <a:spLocks noGrp="1"/>
          </p:cNvSpPr>
          <p:nvPr>
            <p:ph type="ftr" sz="quarter" idx="11"/>
          </p:nvPr>
        </p:nvSpPr>
        <p:spPr/>
        <p:txBody>
          <a:bodyPr/>
          <a:lstStyle/>
          <a:p>
            <a:endParaRPr lang="nl-NL">
              <a:solidFill>
                <a:prstClr val="black">
                  <a:tint val="75000"/>
                </a:prstClr>
              </a:solidFill>
            </a:endParaRPr>
          </a:p>
        </p:txBody>
      </p:sp>
      <p:sp>
        <p:nvSpPr>
          <p:cNvPr id="4" name="Tijdelijke aanduiding voor dianummer 3"/>
          <p:cNvSpPr>
            <a:spLocks noGrp="1"/>
          </p:cNvSpPr>
          <p:nvPr>
            <p:ph type="sldNum" sz="quarter" idx="12"/>
          </p:nvPr>
        </p:nvSpPr>
        <p:spPr/>
        <p:txBody>
          <a:bodyPr/>
          <a:lstStyle/>
          <a:p>
            <a:fld id="{3DE37326-B5A2-4D42-AC5D-9A3CB07E9A5A}"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2177960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3305176"/>
            <a:ext cx="7772400" cy="1021556"/>
          </a:xfrm>
        </p:spPr>
        <p:txBody>
          <a:bodyPr anchor="t"/>
          <a:lstStyle>
            <a:lvl1pPr algn="l">
              <a:defRPr sz="4000" b="1" cap="all"/>
            </a:lvl1pPr>
          </a:lstStyle>
          <a:p>
            <a:r>
              <a:rPr lang="nl-NL" smtClean="0"/>
              <a:t>Klik om de stijl te bewerken</a:t>
            </a:r>
            <a:endParaRPr lang="en-US"/>
          </a:p>
        </p:txBody>
      </p:sp>
      <p:sp>
        <p:nvSpPr>
          <p:cNvPr id="3" name="Tijdelijke aanduiding voor tekst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D7A72984-4177-4FE1-9107-915249453BEA}" type="datetimeFigureOut">
              <a:rPr lang="en-US" smtClean="0">
                <a:solidFill>
                  <a:prstClr val="black">
                    <a:tint val="75000"/>
                  </a:prstClr>
                </a:solidFill>
              </a:rPr>
              <a:pPr/>
              <a:t>6/17/2022</a:t>
            </a:fld>
            <a:endParaRPr lang="en-US" dirty="0">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en-US" dirty="0">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9403F88B-97B9-4833-B3D8-204906A673C8}" type="slidenum">
              <a:rPr lang="en-US" smtClean="0">
                <a:solidFill>
                  <a:prstClr val="black">
                    <a:tint val="75000"/>
                  </a:prstClr>
                </a:solidFill>
              </a:rPr>
              <a:pPr/>
              <a:t>‹nr.›</a:t>
            </a:fld>
            <a:endParaRPr lang="en-US" dirty="0">
              <a:solidFill>
                <a:prstClr val="black">
                  <a:tint val="75000"/>
                </a:prstClr>
              </a:solidFill>
            </a:endParaRPr>
          </a:p>
        </p:txBody>
      </p:sp>
    </p:spTree>
    <p:extLst>
      <p:ext uri="{BB962C8B-B14F-4D97-AF65-F5344CB8AC3E}">
        <p14:creationId xmlns:p14="http://schemas.microsoft.com/office/powerpoint/2010/main" val="308435120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04787"/>
            <a:ext cx="3008114" cy="871538"/>
          </a:xfrm>
        </p:spPr>
        <p:txBody>
          <a:bodyPr anchor="b"/>
          <a:lstStyle>
            <a:lvl1pPr algn="l">
              <a:defRPr sz="713" b="1"/>
            </a:lvl1pPr>
          </a:lstStyle>
          <a:p>
            <a:r>
              <a:rPr lang="nl-NL" smtClean="0"/>
              <a:t>Klik om de stijl te bewerken</a:t>
            </a:r>
            <a:endParaRPr lang="nl-NL"/>
          </a:p>
        </p:txBody>
      </p:sp>
      <p:sp>
        <p:nvSpPr>
          <p:cNvPr id="3" name="Tijdelijke aanduiding voor inhoud 2"/>
          <p:cNvSpPr>
            <a:spLocks noGrp="1"/>
          </p:cNvSpPr>
          <p:nvPr>
            <p:ph idx="1"/>
          </p:nvPr>
        </p:nvSpPr>
        <p:spPr>
          <a:xfrm>
            <a:off x="3574852" y="204792"/>
            <a:ext cx="5111948" cy="4389835"/>
          </a:xfrm>
        </p:spPr>
        <p:txBody>
          <a:bodyPr/>
          <a:lstStyle>
            <a:lvl1pPr>
              <a:defRPr sz="1163"/>
            </a:lvl1pPr>
            <a:lvl2pPr>
              <a:defRPr sz="1088"/>
            </a:lvl2pPr>
            <a:lvl3pPr>
              <a:defRPr sz="900"/>
            </a:lvl3pPr>
            <a:lvl4pPr>
              <a:defRPr sz="713"/>
            </a:lvl4pPr>
            <a:lvl5pPr>
              <a:defRPr sz="713"/>
            </a:lvl5pPr>
            <a:lvl6pPr>
              <a:defRPr sz="713"/>
            </a:lvl6pPr>
            <a:lvl7pPr>
              <a:defRPr sz="713"/>
            </a:lvl7pPr>
            <a:lvl8pPr>
              <a:defRPr sz="713"/>
            </a:lvl8pPr>
            <a:lvl9pPr>
              <a:defRPr sz="713"/>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076328"/>
            <a:ext cx="3008114" cy="3518297"/>
          </a:xfrm>
        </p:spPr>
        <p:txBody>
          <a:bodyPr/>
          <a:lstStyle>
            <a:lvl1pPr marL="0" indent="0">
              <a:buNone/>
              <a:defRPr sz="525"/>
            </a:lvl1pPr>
            <a:lvl2pPr marL="171425" indent="0">
              <a:buNone/>
              <a:defRPr sz="450"/>
            </a:lvl2pPr>
            <a:lvl3pPr marL="342850" indent="0">
              <a:buNone/>
              <a:defRPr sz="375"/>
            </a:lvl3pPr>
            <a:lvl4pPr marL="514269" indent="0">
              <a:buNone/>
              <a:defRPr sz="375"/>
            </a:lvl4pPr>
            <a:lvl5pPr marL="685694" indent="0">
              <a:buNone/>
              <a:defRPr sz="375"/>
            </a:lvl5pPr>
            <a:lvl6pPr marL="857119" indent="0">
              <a:buNone/>
              <a:defRPr sz="375"/>
            </a:lvl6pPr>
            <a:lvl7pPr marL="1028544" indent="0">
              <a:buNone/>
              <a:defRPr sz="375"/>
            </a:lvl7pPr>
            <a:lvl8pPr marL="1199967" indent="0">
              <a:buNone/>
              <a:defRPr sz="375"/>
            </a:lvl8pPr>
            <a:lvl9pPr marL="1371388" indent="0">
              <a:buNone/>
              <a:defRPr sz="375"/>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endParaRPr lang="nl-NL">
              <a:solidFill>
                <a:prstClr val="black">
                  <a:tint val="75000"/>
                </a:prstClr>
              </a:solidFill>
            </a:endParaRPr>
          </a:p>
        </p:txBody>
      </p:sp>
      <p:sp>
        <p:nvSpPr>
          <p:cNvPr id="6" name="Tijdelijke aanduiding voor voettekst 5"/>
          <p:cNvSpPr>
            <a:spLocks noGrp="1"/>
          </p:cNvSpPr>
          <p:nvPr>
            <p:ph type="ftr" sz="quarter" idx="11"/>
          </p:nvPr>
        </p:nvSpPr>
        <p:spPr/>
        <p:txBody>
          <a:bodyPr/>
          <a:lstStyle/>
          <a:p>
            <a:endParaRPr lang="nl-NL">
              <a:solidFill>
                <a:prstClr val="black">
                  <a:tint val="75000"/>
                </a:prstClr>
              </a:solidFill>
            </a:endParaRPr>
          </a:p>
        </p:txBody>
      </p:sp>
      <p:sp>
        <p:nvSpPr>
          <p:cNvPr id="7" name="Tijdelijke aanduiding voor dianummer 6"/>
          <p:cNvSpPr>
            <a:spLocks noGrp="1"/>
          </p:cNvSpPr>
          <p:nvPr>
            <p:ph type="sldNum" sz="quarter" idx="12"/>
          </p:nvPr>
        </p:nvSpPr>
        <p:spPr/>
        <p:txBody>
          <a:bodyPr/>
          <a:lstStyle/>
          <a:p>
            <a:fld id="{3DE37326-B5A2-4D42-AC5D-9A3CB07E9A5A}"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34548242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486" y="3600450"/>
            <a:ext cx="5486400" cy="425054"/>
          </a:xfrm>
        </p:spPr>
        <p:txBody>
          <a:bodyPr anchor="b"/>
          <a:lstStyle>
            <a:lvl1pPr algn="l">
              <a:defRPr sz="713"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486" y="459581"/>
            <a:ext cx="5486400" cy="3086100"/>
          </a:xfrm>
        </p:spPr>
        <p:txBody>
          <a:bodyPr/>
          <a:lstStyle>
            <a:lvl1pPr marL="0" indent="0">
              <a:buNone/>
              <a:defRPr sz="1163"/>
            </a:lvl1pPr>
            <a:lvl2pPr marL="171425" indent="0">
              <a:buNone/>
              <a:defRPr sz="1088"/>
            </a:lvl2pPr>
            <a:lvl3pPr marL="342850" indent="0">
              <a:buNone/>
              <a:defRPr sz="900"/>
            </a:lvl3pPr>
            <a:lvl4pPr marL="514269" indent="0">
              <a:buNone/>
              <a:defRPr sz="713"/>
            </a:lvl4pPr>
            <a:lvl5pPr marL="685694" indent="0">
              <a:buNone/>
              <a:defRPr sz="713"/>
            </a:lvl5pPr>
            <a:lvl6pPr marL="857119" indent="0">
              <a:buNone/>
              <a:defRPr sz="713"/>
            </a:lvl6pPr>
            <a:lvl7pPr marL="1028544" indent="0">
              <a:buNone/>
              <a:defRPr sz="713"/>
            </a:lvl7pPr>
            <a:lvl8pPr marL="1199967" indent="0">
              <a:buNone/>
              <a:defRPr sz="713"/>
            </a:lvl8pPr>
            <a:lvl9pPr marL="1371388" indent="0">
              <a:buNone/>
              <a:defRPr sz="713"/>
            </a:lvl9pPr>
          </a:lstStyle>
          <a:p>
            <a:endParaRPr lang="nl-NL"/>
          </a:p>
        </p:txBody>
      </p:sp>
      <p:sp>
        <p:nvSpPr>
          <p:cNvPr id="4" name="Tijdelijke aanduiding voor tekst 3"/>
          <p:cNvSpPr>
            <a:spLocks noGrp="1"/>
          </p:cNvSpPr>
          <p:nvPr>
            <p:ph type="body" sz="half" idx="2"/>
          </p:nvPr>
        </p:nvSpPr>
        <p:spPr>
          <a:xfrm>
            <a:off x="1792486" y="4025509"/>
            <a:ext cx="5486400" cy="603647"/>
          </a:xfrm>
        </p:spPr>
        <p:txBody>
          <a:bodyPr/>
          <a:lstStyle>
            <a:lvl1pPr marL="0" indent="0">
              <a:buNone/>
              <a:defRPr sz="525"/>
            </a:lvl1pPr>
            <a:lvl2pPr marL="171425" indent="0">
              <a:buNone/>
              <a:defRPr sz="450"/>
            </a:lvl2pPr>
            <a:lvl3pPr marL="342850" indent="0">
              <a:buNone/>
              <a:defRPr sz="375"/>
            </a:lvl3pPr>
            <a:lvl4pPr marL="514269" indent="0">
              <a:buNone/>
              <a:defRPr sz="375"/>
            </a:lvl4pPr>
            <a:lvl5pPr marL="685694" indent="0">
              <a:buNone/>
              <a:defRPr sz="375"/>
            </a:lvl5pPr>
            <a:lvl6pPr marL="857119" indent="0">
              <a:buNone/>
              <a:defRPr sz="375"/>
            </a:lvl6pPr>
            <a:lvl7pPr marL="1028544" indent="0">
              <a:buNone/>
              <a:defRPr sz="375"/>
            </a:lvl7pPr>
            <a:lvl8pPr marL="1199967" indent="0">
              <a:buNone/>
              <a:defRPr sz="375"/>
            </a:lvl8pPr>
            <a:lvl9pPr marL="1371388" indent="0">
              <a:buNone/>
              <a:defRPr sz="375"/>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endParaRPr lang="nl-NL">
              <a:solidFill>
                <a:prstClr val="black">
                  <a:tint val="75000"/>
                </a:prstClr>
              </a:solidFill>
            </a:endParaRPr>
          </a:p>
        </p:txBody>
      </p:sp>
      <p:sp>
        <p:nvSpPr>
          <p:cNvPr id="6" name="Tijdelijke aanduiding voor voettekst 5"/>
          <p:cNvSpPr>
            <a:spLocks noGrp="1"/>
          </p:cNvSpPr>
          <p:nvPr>
            <p:ph type="ftr" sz="quarter" idx="11"/>
          </p:nvPr>
        </p:nvSpPr>
        <p:spPr/>
        <p:txBody>
          <a:bodyPr/>
          <a:lstStyle/>
          <a:p>
            <a:endParaRPr lang="nl-NL">
              <a:solidFill>
                <a:prstClr val="black">
                  <a:tint val="75000"/>
                </a:prstClr>
              </a:solidFill>
            </a:endParaRPr>
          </a:p>
        </p:txBody>
      </p:sp>
      <p:sp>
        <p:nvSpPr>
          <p:cNvPr id="7" name="Tijdelijke aanduiding voor dianummer 6"/>
          <p:cNvSpPr>
            <a:spLocks noGrp="1"/>
          </p:cNvSpPr>
          <p:nvPr>
            <p:ph type="sldNum" sz="quarter" idx="12"/>
          </p:nvPr>
        </p:nvSpPr>
        <p:spPr/>
        <p:txBody>
          <a:bodyPr/>
          <a:lstStyle/>
          <a:p>
            <a:fld id="{3DE37326-B5A2-4D42-AC5D-9A3CB07E9A5A}"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405569465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endParaRPr lang="nl-NL">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nl-NL">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3DE37326-B5A2-4D42-AC5D-9A3CB07E9A5A}"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38738538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05983"/>
            <a:ext cx="2057400" cy="4388644"/>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05983"/>
            <a:ext cx="6115050" cy="4388644"/>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endParaRPr lang="nl-NL">
              <a:solidFill>
                <a:prstClr val="black">
                  <a:tint val="75000"/>
                </a:prstClr>
              </a:solidFill>
            </a:endParaRPr>
          </a:p>
        </p:txBody>
      </p:sp>
      <p:sp>
        <p:nvSpPr>
          <p:cNvPr id="5" name="Tijdelijke aanduiding voor voettekst 4"/>
          <p:cNvSpPr>
            <a:spLocks noGrp="1"/>
          </p:cNvSpPr>
          <p:nvPr>
            <p:ph type="ftr" sz="quarter" idx="11"/>
          </p:nvPr>
        </p:nvSpPr>
        <p:spPr/>
        <p:txBody>
          <a:bodyPr/>
          <a:lstStyle/>
          <a:p>
            <a:endParaRPr lang="nl-NL">
              <a:solidFill>
                <a:prstClr val="black">
                  <a:tint val="75000"/>
                </a:prstClr>
              </a:solidFill>
            </a:endParaRPr>
          </a:p>
        </p:txBody>
      </p:sp>
      <p:sp>
        <p:nvSpPr>
          <p:cNvPr id="6" name="Tijdelijke aanduiding voor dianummer 5"/>
          <p:cNvSpPr>
            <a:spLocks noGrp="1"/>
          </p:cNvSpPr>
          <p:nvPr>
            <p:ph type="sldNum" sz="quarter" idx="12"/>
          </p:nvPr>
        </p:nvSpPr>
        <p:spPr/>
        <p:txBody>
          <a:bodyPr/>
          <a:lstStyle/>
          <a:p>
            <a:fld id="{3DE37326-B5A2-4D42-AC5D-9A3CB07E9A5A}" type="slidenum">
              <a:rPr lang="nl-NL" smtClean="0">
                <a:solidFill>
                  <a:prstClr val="black">
                    <a:tint val="75000"/>
                  </a:prstClr>
                </a:solidFill>
              </a:rPr>
              <a:pPr/>
              <a:t>‹nr.›</a:t>
            </a:fld>
            <a:endParaRPr lang="nl-NL">
              <a:solidFill>
                <a:prstClr val="black">
                  <a:tint val="75000"/>
                </a:prstClr>
              </a:solidFill>
            </a:endParaRPr>
          </a:p>
        </p:txBody>
      </p:sp>
    </p:spTree>
    <p:extLst>
      <p:ext uri="{BB962C8B-B14F-4D97-AF65-F5344CB8AC3E}">
        <p14:creationId xmlns:p14="http://schemas.microsoft.com/office/powerpoint/2010/main" val="780784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US"/>
          </a:p>
        </p:txBody>
      </p:sp>
      <p:sp>
        <p:nvSpPr>
          <p:cNvPr id="3" name="Tijdelijke aanduiding voor inhoud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Tijdelijke aanduiding voor inhoud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5" name="Tijdelijke aanduiding voor datum 4"/>
          <p:cNvSpPr>
            <a:spLocks noGrp="1"/>
          </p:cNvSpPr>
          <p:nvPr>
            <p:ph type="dt" sz="half" idx="10"/>
          </p:nvPr>
        </p:nvSpPr>
        <p:spPr/>
        <p:txBody>
          <a:bodyPr/>
          <a:lstStyle/>
          <a:p>
            <a:fld id="{D7A72984-4177-4FE1-9107-915249453BEA}" type="datetimeFigureOut">
              <a:rPr lang="en-US" smtClean="0">
                <a:solidFill>
                  <a:prstClr val="black">
                    <a:tint val="75000"/>
                  </a:prstClr>
                </a:solidFill>
              </a:rPr>
              <a:pPr/>
              <a:t>6/17/2022</a:t>
            </a:fld>
            <a:endParaRPr lang="en-US" dirty="0">
              <a:solidFill>
                <a:prstClr val="black">
                  <a:tint val="75000"/>
                </a:prstClr>
              </a:solidFill>
            </a:endParaRPr>
          </a:p>
        </p:txBody>
      </p:sp>
      <p:sp>
        <p:nvSpPr>
          <p:cNvPr id="6" name="Tijdelijke aanduiding voor voettekst 5"/>
          <p:cNvSpPr>
            <a:spLocks noGrp="1"/>
          </p:cNvSpPr>
          <p:nvPr>
            <p:ph type="ftr" sz="quarter" idx="11"/>
          </p:nvPr>
        </p:nvSpPr>
        <p:spPr/>
        <p:txBody>
          <a:bodyPr/>
          <a:lstStyle/>
          <a:p>
            <a:endParaRPr lang="en-US" dirty="0">
              <a:solidFill>
                <a:prstClr val="black">
                  <a:tint val="75000"/>
                </a:prstClr>
              </a:solidFill>
            </a:endParaRPr>
          </a:p>
        </p:txBody>
      </p:sp>
      <p:sp>
        <p:nvSpPr>
          <p:cNvPr id="7" name="Tijdelijke aanduiding voor dianummer 6"/>
          <p:cNvSpPr>
            <a:spLocks noGrp="1"/>
          </p:cNvSpPr>
          <p:nvPr>
            <p:ph type="sldNum" sz="quarter" idx="12"/>
          </p:nvPr>
        </p:nvSpPr>
        <p:spPr/>
        <p:txBody>
          <a:bodyPr/>
          <a:lstStyle/>
          <a:p>
            <a:fld id="{9403F88B-97B9-4833-B3D8-204906A673C8}" type="slidenum">
              <a:rPr lang="en-US" smtClean="0">
                <a:solidFill>
                  <a:prstClr val="black">
                    <a:tint val="75000"/>
                  </a:prstClr>
                </a:solidFill>
              </a:rPr>
              <a:pPr/>
              <a:t>‹nr.›</a:t>
            </a:fld>
            <a:endParaRPr lang="en-US" dirty="0">
              <a:solidFill>
                <a:prstClr val="black">
                  <a:tint val="75000"/>
                </a:prstClr>
              </a:solidFill>
            </a:endParaRPr>
          </a:p>
        </p:txBody>
      </p:sp>
    </p:spTree>
    <p:extLst>
      <p:ext uri="{BB962C8B-B14F-4D97-AF65-F5344CB8AC3E}">
        <p14:creationId xmlns:p14="http://schemas.microsoft.com/office/powerpoint/2010/main" val="29017333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en-US"/>
          </a:p>
        </p:txBody>
      </p:sp>
      <p:sp>
        <p:nvSpPr>
          <p:cNvPr id="3" name="Tijdelijke aanduiding voor tekst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5" name="Tijdelijke aanduiding voor tekst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7" name="Tijdelijke aanduiding voor datum 6"/>
          <p:cNvSpPr>
            <a:spLocks noGrp="1"/>
          </p:cNvSpPr>
          <p:nvPr>
            <p:ph type="dt" sz="half" idx="10"/>
          </p:nvPr>
        </p:nvSpPr>
        <p:spPr/>
        <p:txBody>
          <a:bodyPr/>
          <a:lstStyle/>
          <a:p>
            <a:fld id="{D7A72984-4177-4FE1-9107-915249453BEA}" type="datetimeFigureOut">
              <a:rPr lang="en-US" smtClean="0">
                <a:solidFill>
                  <a:prstClr val="black">
                    <a:tint val="75000"/>
                  </a:prstClr>
                </a:solidFill>
              </a:rPr>
              <a:pPr/>
              <a:t>6/17/2022</a:t>
            </a:fld>
            <a:endParaRPr lang="en-US" dirty="0">
              <a:solidFill>
                <a:prstClr val="black">
                  <a:tint val="75000"/>
                </a:prstClr>
              </a:solidFill>
            </a:endParaRPr>
          </a:p>
        </p:txBody>
      </p:sp>
      <p:sp>
        <p:nvSpPr>
          <p:cNvPr id="8" name="Tijdelijke aanduiding voor voettekst 7"/>
          <p:cNvSpPr>
            <a:spLocks noGrp="1"/>
          </p:cNvSpPr>
          <p:nvPr>
            <p:ph type="ftr" sz="quarter" idx="11"/>
          </p:nvPr>
        </p:nvSpPr>
        <p:spPr/>
        <p:txBody>
          <a:bodyPr/>
          <a:lstStyle/>
          <a:p>
            <a:endParaRPr lang="en-US" dirty="0">
              <a:solidFill>
                <a:prstClr val="black">
                  <a:tint val="75000"/>
                </a:prstClr>
              </a:solidFill>
            </a:endParaRPr>
          </a:p>
        </p:txBody>
      </p:sp>
      <p:sp>
        <p:nvSpPr>
          <p:cNvPr id="9" name="Tijdelijke aanduiding voor dianummer 8"/>
          <p:cNvSpPr>
            <a:spLocks noGrp="1"/>
          </p:cNvSpPr>
          <p:nvPr>
            <p:ph type="sldNum" sz="quarter" idx="12"/>
          </p:nvPr>
        </p:nvSpPr>
        <p:spPr/>
        <p:txBody>
          <a:bodyPr/>
          <a:lstStyle/>
          <a:p>
            <a:fld id="{9403F88B-97B9-4833-B3D8-204906A673C8}" type="slidenum">
              <a:rPr lang="en-US" smtClean="0">
                <a:solidFill>
                  <a:prstClr val="black">
                    <a:tint val="75000"/>
                  </a:prstClr>
                </a:solidFill>
              </a:rPr>
              <a:pPr/>
              <a:t>‹nr.›</a:t>
            </a:fld>
            <a:endParaRPr lang="en-US" dirty="0">
              <a:solidFill>
                <a:prstClr val="black">
                  <a:tint val="75000"/>
                </a:prstClr>
              </a:solidFill>
            </a:endParaRPr>
          </a:p>
        </p:txBody>
      </p:sp>
    </p:spTree>
    <p:extLst>
      <p:ext uri="{BB962C8B-B14F-4D97-AF65-F5344CB8AC3E}">
        <p14:creationId xmlns:p14="http://schemas.microsoft.com/office/powerpoint/2010/main" val="3234589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en-US"/>
          </a:p>
        </p:txBody>
      </p:sp>
      <p:sp>
        <p:nvSpPr>
          <p:cNvPr id="3" name="Tijdelijke aanduiding voor datum 2"/>
          <p:cNvSpPr>
            <a:spLocks noGrp="1"/>
          </p:cNvSpPr>
          <p:nvPr>
            <p:ph type="dt" sz="half" idx="10"/>
          </p:nvPr>
        </p:nvSpPr>
        <p:spPr/>
        <p:txBody>
          <a:bodyPr/>
          <a:lstStyle/>
          <a:p>
            <a:fld id="{D7A72984-4177-4FE1-9107-915249453BEA}" type="datetimeFigureOut">
              <a:rPr lang="en-US" smtClean="0">
                <a:solidFill>
                  <a:prstClr val="black">
                    <a:tint val="75000"/>
                  </a:prstClr>
                </a:solidFill>
              </a:rPr>
              <a:pPr/>
              <a:t>6/17/2022</a:t>
            </a:fld>
            <a:endParaRPr lang="en-US" dirty="0">
              <a:solidFill>
                <a:prstClr val="black">
                  <a:tint val="75000"/>
                </a:prstClr>
              </a:solidFill>
            </a:endParaRPr>
          </a:p>
        </p:txBody>
      </p:sp>
      <p:sp>
        <p:nvSpPr>
          <p:cNvPr id="4" name="Tijdelijke aanduiding voor voettekst 3"/>
          <p:cNvSpPr>
            <a:spLocks noGrp="1"/>
          </p:cNvSpPr>
          <p:nvPr>
            <p:ph type="ftr" sz="quarter" idx="11"/>
          </p:nvPr>
        </p:nvSpPr>
        <p:spPr/>
        <p:txBody>
          <a:bodyPr/>
          <a:lstStyle/>
          <a:p>
            <a:endParaRPr lang="en-US" dirty="0">
              <a:solidFill>
                <a:prstClr val="black">
                  <a:tint val="75000"/>
                </a:prstClr>
              </a:solidFill>
            </a:endParaRPr>
          </a:p>
        </p:txBody>
      </p:sp>
      <p:sp>
        <p:nvSpPr>
          <p:cNvPr id="5" name="Tijdelijke aanduiding voor dianummer 4"/>
          <p:cNvSpPr>
            <a:spLocks noGrp="1"/>
          </p:cNvSpPr>
          <p:nvPr>
            <p:ph type="sldNum" sz="quarter" idx="12"/>
          </p:nvPr>
        </p:nvSpPr>
        <p:spPr/>
        <p:txBody>
          <a:bodyPr/>
          <a:lstStyle/>
          <a:p>
            <a:fld id="{9403F88B-97B9-4833-B3D8-204906A673C8}" type="slidenum">
              <a:rPr lang="en-US" smtClean="0">
                <a:solidFill>
                  <a:prstClr val="black">
                    <a:tint val="75000"/>
                  </a:prstClr>
                </a:solidFill>
              </a:rPr>
              <a:pPr/>
              <a:t>‹nr.›</a:t>
            </a:fld>
            <a:endParaRPr lang="en-US" dirty="0">
              <a:solidFill>
                <a:prstClr val="black">
                  <a:tint val="75000"/>
                </a:prstClr>
              </a:solidFill>
            </a:endParaRPr>
          </a:p>
        </p:txBody>
      </p:sp>
    </p:spTree>
    <p:extLst>
      <p:ext uri="{BB962C8B-B14F-4D97-AF65-F5344CB8AC3E}">
        <p14:creationId xmlns:p14="http://schemas.microsoft.com/office/powerpoint/2010/main" val="28508517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D7A72984-4177-4FE1-9107-915249453BEA}" type="datetimeFigureOut">
              <a:rPr lang="en-US" smtClean="0">
                <a:solidFill>
                  <a:prstClr val="black">
                    <a:tint val="75000"/>
                  </a:prstClr>
                </a:solidFill>
              </a:rPr>
              <a:pPr/>
              <a:t>6/17/2022</a:t>
            </a:fld>
            <a:endParaRPr lang="en-US" dirty="0">
              <a:solidFill>
                <a:prstClr val="black">
                  <a:tint val="75000"/>
                </a:prstClr>
              </a:solidFill>
            </a:endParaRPr>
          </a:p>
        </p:txBody>
      </p:sp>
      <p:sp>
        <p:nvSpPr>
          <p:cNvPr id="3" name="Tijdelijke aanduiding voor voettekst 2"/>
          <p:cNvSpPr>
            <a:spLocks noGrp="1"/>
          </p:cNvSpPr>
          <p:nvPr>
            <p:ph type="ftr" sz="quarter" idx="11"/>
          </p:nvPr>
        </p:nvSpPr>
        <p:spPr/>
        <p:txBody>
          <a:bodyPr/>
          <a:lstStyle/>
          <a:p>
            <a:endParaRPr lang="en-US" dirty="0">
              <a:solidFill>
                <a:prstClr val="black">
                  <a:tint val="75000"/>
                </a:prstClr>
              </a:solidFill>
            </a:endParaRPr>
          </a:p>
        </p:txBody>
      </p:sp>
      <p:sp>
        <p:nvSpPr>
          <p:cNvPr id="4" name="Tijdelijke aanduiding voor dianummer 3"/>
          <p:cNvSpPr>
            <a:spLocks noGrp="1"/>
          </p:cNvSpPr>
          <p:nvPr>
            <p:ph type="sldNum" sz="quarter" idx="12"/>
          </p:nvPr>
        </p:nvSpPr>
        <p:spPr/>
        <p:txBody>
          <a:bodyPr/>
          <a:lstStyle/>
          <a:p>
            <a:fld id="{9403F88B-97B9-4833-B3D8-204906A673C8}" type="slidenum">
              <a:rPr lang="en-US" smtClean="0">
                <a:solidFill>
                  <a:prstClr val="black">
                    <a:tint val="75000"/>
                  </a:prstClr>
                </a:solidFill>
              </a:rPr>
              <a:pPr/>
              <a:t>‹nr.›</a:t>
            </a:fld>
            <a:endParaRPr lang="en-US" dirty="0">
              <a:solidFill>
                <a:prstClr val="black">
                  <a:tint val="75000"/>
                </a:prstClr>
              </a:solidFill>
            </a:endParaRPr>
          </a:p>
        </p:txBody>
      </p:sp>
    </p:spTree>
    <p:extLst>
      <p:ext uri="{BB962C8B-B14F-4D97-AF65-F5344CB8AC3E}">
        <p14:creationId xmlns:p14="http://schemas.microsoft.com/office/powerpoint/2010/main" val="3341900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1" y="204787"/>
            <a:ext cx="3008313" cy="871538"/>
          </a:xfrm>
        </p:spPr>
        <p:txBody>
          <a:bodyPr anchor="b"/>
          <a:lstStyle>
            <a:lvl1pPr algn="l">
              <a:defRPr sz="2000" b="1"/>
            </a:lvl1pPr>
          </a:lstStyle>
          <a:p>
            <a:r>
              <a:rPr lang="nl-NL" smtClean="0"/>
              <a:t>Klik om de stijl te bewerken</a:t>
            </a:r>
            <a:endParaRPr lang="en-US"/>
          </a:p>
        </p:txBody>
      </p:sp>
      <p:sp>
        <p:nvSpPr>
          <p:cNvPr id="3" name="Tijdelijke aanduiding voor inhoud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Tijdelijke aanduiding voor tekst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D7A72984-4177-4FE1-9107-915249453BEA}" type="datetimeFigureOut">
              <a:rPr lang="en-US" smtClean="0">
                <a:solidFill>
                  <a:prstClr val="black">
                    <a:tint val="75000"/>
                  </a:prstClr>
                </a:solidFill>
              </a:rPr>
              <a:pPr/>
              <a:t>6/17/2022</a:t>
            </a:fld>
            <a:endParaRPr lang="en-US" dirty="0">
              <a:solidFill>
                <a:prstClr val="black">
                  <a:tint val="75000"/>
                </a:prstClr>
              </a:solidFill>
            </a:endParaRPr>
          </a:p>
        </p:txBody>
      </p:sp>
      <p:sp>
        <p:nvSpPr>
          <p:cNvPr id="6" name="Tijdelijke aanduiding voor voettekst 5"/>
          <p:cNvSpPr>
            <a:spLocks noGrp="1"/>
          </p:cNvSpPr>
          <p:nvPr>
            <p:ph type="ftr" sz="quarter" idx="11"/>
          </p:nvPr>
        </p:nvSpPr>
        <p:spPr/>
        <p:txBody>
          <a:bodyPr/>
          <a:lstStyle/>
          <a:p>
            <a:endParaRPr lang="en-US" dirty="0">
              <a:solidFill>
                <a:prstClr val="black">
                  <a:tint val="75000"/>
                </a:prstClr>
              </a:solidFill>
            </a:endParaRPr>
          </a:p>
        </p:txBody>
      </p:sp>
      <p:sp>
        <p:nvSpPr>
          <p:cNvPr id="7" name="Tijdelijke aanduiding voor dianummer 6"/>
          <p:cNvSpPr>
            <a:spLocks noGrp="1"/>
          </p:cNvSpPr>
          <p:nvPr>
            <p:ph type="sldNum" sz="quarter" idx="12"/>
          </p:nvPr>
        </p:nvSpPr>
        <p:spPr/>
        <p:txBody>
          <a:bodyPr/>
          <a:lstStyle/>
          <a:p>
            <a:fld id="{9403F88B-97B9-4833-B3D8-204906A673C8}" type="slidenum">
              <a:rPr lang="en-US" smtClean="0">
                <a:solidFill>
                  <a:prstClr val="black">
                    <a:tint val="75000"/>
                  </a:prstClr>
                </a:solidFill>
              </a:rPr>
              <a:pPr/>
              <a:t>‹nr.›</a:t>
            </a:fld>
            <a:endParaRPr lang="en-US" dirty="0">
              <a:solidFill>
                <a:prstClr val="black">
                  <a:tint val="75000"/>
                </a:prstClr>
              </a:solidFill>
            </a:endParaRPr>
          </a:p>
        </p:txBody>
      </p:sp>
    </p:spTree>
    <p:extLst>
      <p:ext uri="{BB962C8B-B14F-4D97-AF65-F5344CB8AC3E}">
        <p14:creationId xmlns:p14="http://schemas.microsoft.com/office/powerpoint/2010/main" val="3011587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3600450"/>
            <a:ext cx="5486400" cy="425054"/>
          </a:xfrm>
        </p:spPr>
        <p:txBody>
          <a:bodyPr anchor="b"/>
          <a:lstStyle>
            <a:lvl1pPr algn="l">
              <a:defRPr sz="2000" b="1"/>
            </a:lvl1pPr>
          </a:lstStyle>
          <a:p>
            <a:r>
              <a:rPr lang="nl-NL" smtClean="0"/>
              <a:t>Klik om de stijl te bewerken</a:t>
            </a:r>
            <a:endParaRPr lang="en-US"/>
          </a:p>
        </p:txBody>
      </p:sp>
      <p:sp>
        <p:nvSpPr>
          <p:cNvPr id="3" name="Tijdelijke aanduiding voor afbeelding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ijdelijke aanduiding voor tekst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D7A72984-4177-4FE1-9107-915249453BEA}" type="datetimeFigureOut">
              <a:rPr lang="en-US" smtClean="0">
                <a:solidFill>
                  <a:prstClr val="black">
                    <a:tint val="75000"/>
                  </a:prstClr>
                </a:solidFill>
              </a:rPr>
              <a:pPr/>
              <a:t>6/17/2022</a:t>
            </a:fld>
            <a:endParaRPr lang="en-US" dirty="0">
              <a:solidFill>
                <a:prstClr val="black">
                  <a:tint val="75000"/>
                </a:prstClr>
              </a:solidFill>
            </a:endParaRPr>
          </a:p>
        </p:txBody>
      </p:sp>
      <p:sp>
        <p:nvSpPr>
          <p:cNvPr id="6" name="Tijdelijke aanduiding voor voettekst 5"/>
          <p:cNvSpPr>
            <a:spLocks noGrp="1"/>
          </p:cNvSpPr>
          <p:nvPr>
            <p:ph type="ftr" sz="quarter" idx="11"/>
          </p:nvPr>
        </p:nvSpPr>
        <p:spPr/>
        <p:txBody>
          <a:bodyPr/>
          <a:lstStyle/>
          <a:p>
            <a:endParaRPr lang="en-US" dirty="0">
              <a:solidFill>
                <a:prstClr val="black">
                  <a:tint val="75000"/>
                </a:prstClr>
              </a:solidFill>
            </a:endParaRPr>
          </a:p>
        </p:txBody>
      </p:sp>
      <p:sp>
        <p:nvSpPr>
          <p:cNvPr id="7" name="Tijdelijke aanduiding voor dianummer 6"/>
          <p:cNvSpPr>
            <a:spLocks noGrp="1"/>
          </p:cNvSpPr>
          <p:nvPr>
            <p:ph type="sldNum" sz="quarter" idx="12"/>
          </p:nvPr>
        </p:nvSpPr>
        <p:spPr/>
        <p:txBody>
          <a:bodyPr/>
          <a:lstStyle/>
          <a:p>
            <a:fld id="{9403F88B-97B9-4833-B3D8-204906A673C8}" type="slidenum">
              <a:rPr lang="en-US" smtClean="0">
                <a:solidFill>
                  <a:prstClr val="black">
                    <a:tint val="75000"/>
                  </a:prstClr>
                </a:solidFill>
              </a:rPr>
              <a:pPr/>
              <a:t>‹nr.›</a:t>
            </a:fld>
            <a:endParaRPr lang="en-US" dirty="0">
              <a:solidFill>
                <a:prstClr val="black">
                  <a:tint val="75000"/>
                </a:prstClr>
              </a:solidFill>
            </a:endParaRPr>
          </a:p>
        </p:txBody>
      </p:sp>
    </p:spTree>
    <p:extLst>
      <p:ext uri="{BB962C8B-B14F-4D97-AF65-F5344CB8AC3E}">
        <p14:creationId xmlns:p14="http://schemas.microsoft.com/office/powerpoint/2010/main" val="1913034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nl-NL" smtClean="0"/>
              <a:t>Klik om de stijl te bewerken</a:t>
            </a:r>
            <a:endParaRPr lang="en-US"/>
          </a:p>
        </p:txBody>
      </p:sp>
      <p:sp>
        <p:nvSpPr>
          <p:cNvPr id="3" name="Tijdelijke aanduiding voor tekst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a:p>
        </p:txBody>
      </p:sp>
      <p:sp>
        <p:nvSpPr>
          <p:cNvPr id="4" name="Tijdelijke aanduiding voor datum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D7A72984-4177-4FE1-9107-915249453BEA}" type="datetimeFigureOut">
              <a:rPr lang="en-US" smtClean="0">
                <a:solidFill>
                  <a:prstClr val="black">
                    <a:tint val="75000"/>
                  </a:prstClr>
                </a:solidFill>
              </a:rPr>
              <a:pPr/>
              <a:t>6/17/2022</a:t>
            </a:fld>
            <a:endParaRPr lang="en-US" dirty="0">
              <a:solidFill>
                <a:prstClr val="black">
                  <a:tint val="75000"/>
                </a:prstClr>
              </a:solidFill>
            </a:endParaRPr>
          </a:p>
        </p:txBody>
      </p:sp>
      <p:sp>
        <p:nvSpPr>
          <p:cNvPr id="5" name="Tijdelijke aanduiding voor voettekst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Tijdelijke aanduiding voor dianumm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9403F88B-97B9-4833-B3D8-204906A673C8}" type="slidenum">
              <a:rPr lang="en-US" smtClean="0">
                <a:solidFill>
                  <a:prstClr val="black">
                    <a:tint val="75000"/>
                  </a:prstClr>
                </a:solidFill>
              </a:rPr>
              <a:pPr/>
              <a:t>‹nr.›</a:t>
            </a:fld>
            <a:endParaRPr lang="en-US" dirty="0">
              <a:solidFill>
                <a:prstClr val="black">
                  <a:tint val="75000"/>
                </a:prstClr>
              </a:solidFill>
            </a:endParaRPr>
          </a:p>
        </p:txBody>
      </p:sp>
    </p:spTree>
    <p:extLst>
      <p:ext uri="{BB962C8B-B14F-4D97-AF65-F5344CB8AC3E}">
        <p14:creationId xmlns:p14="http://schemas.microsoft.com/office/powerpoint/2010/main" val="14009159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alphaModFix amt="35000"/>
            <a:lum/>
          </a:blip>
          <a:srcRect/>
          <a:stretch>
            <a:fillRect t="-6000" b="-6000"/>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05979"/>
            <a:ext cx="8229600" cy="857250"/>
          </a:xfrm>
          <a:prstGeom prst="rect">
            <a:avLst/>
          </a:prstGeom>
        </p:spPr>
        <p:txBody>
          <a:bodyPr vert="horz" lIns="91424" tIns="45718" rIns="91424" bIns="45718"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200155"/>
            <a:ext cx="8229600" cy="3394472"/>
          </a:xfrm>
          <a:prstGeom prst="rect">
            <a:avLst/>
          </a:prstGeom>
        </p:spPr>
        <p:txBody>
          <a:bodyPr vert="horz" lIns="91424" tIns="45718" rIns="91424" bIns="45718"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4767267"/>
            <a:ext cx="2133600" cy="273844"/>
          </a:xfrm>
          <a:prstGeom prst="rect">
            <a:avLst/>
          </a:prstGeom>
        </p:spPr>
        <p:txBody>
          <a:bodyPr vert="horz" lIns="91424" tIns="45718" rIns="91424" bIns="45718" rtlCol="0" anchor="ctr"/>
          <a:lstStyle>
            <a:lvl1pPr algn="l">
              <a:defRPr sz="450">
                <a:solidFill>
                  <a:schemeClr val="tx1">
                    <a:tint val="75000"/>
                  </a:schemeClr>
                </a:solidFill>
              </a:defRPr>
            </a:lvl1pPr>
          </a:lstStyle>
          <a:p>
            <a:pPr fontAlgn="base">
              <a:spcBef>
                <a:spcPct val="0"/>
              </a:spcBef>
              <a:spcAft>
                <a:spcPct val="0"/>
              </a:spcAft>
            </a:pPr>
            <a:endParaRPr lang="nl-NL">
              <a:solidFill>
                <a:prstClr val="black">
                  <a:tint val="75000"/>
                </a:prstClr>
              </a:solidFill>
              <a:latin typeface="Helvetica Light" charset="0"/>
              <a:ea typeface="ヒラギノ角ゴ ProN W3" charset="-128"/>
              <a:sym typeface="Helvetica Light" charset="0"/>
            </a:endParaRPr>
          </a:p>
        </p:txBody>
      </p:sp>
      <p:sp>
        <p:nvSpPr>
          <p:cNvPr id="5" name="Tijdelijke aanduiding voor voettekst 4"/>
          <p:cNvSpPr>
            <a:spLocks noGrp="1"/>
          </p:cNvSpPr>
          <p:nvPr>
            <p:ph type="ftr" sz="quarter" idx="3"/>
          </p:nvPr>
        </p:nvSpPr>
        <p:spPr>
          <a:xfrm>
            <a:off x="3124200" y="4767267"/>
            <a:ext cx="2895600" cy="273844"/>
          </a:xfrm>
          <a:prstGeom prst="rect">
            <a:avLst/>
          </a:prstGeom>
        </p:spPr>
        <p:txBody>
          <a:bodyPr vert="horz" lIns="91424" tIns="45718" rIns="91424" bIns="45718" rtlCol="0" anchor="ctr"/>
          <a:lstStyle>
            <a:lvl1pPr algn="ctr">
              <a:defRPr sz="450">
                <a:solidFill>
                  <a:schemeClr val="tx1">
                    <a:tint val="75000"/>
                  </a:schemeClr>
                </a:solidFill>
              </a:defRPr>
            </a:lvl1pPr>
          </a:lstStyle>
          <a:p>
            <a:pPr fontAlgn="base">
              <a:spcBef>
                <a:spcPct val="0"/>
              </a:spcBef>
              <a:spcAft>
                <a:spcPct val="0"/>
              </a:spcAft>
            </a:pPr>
            <a:endParaRPr lang="nl-NL">
              <a:solidFill>
                <a:prstClr val="black">
                  <a:tint val="75000"/>
                </a:prstClr>
              </a:solidFill>
              <a:latin typeface="Helvetica Light" charset="0"/>
              <a:ea typeface="ヒラギノ角ゴ ProN W3" charset="-128"/>
              <a:sym typeface="Helvetica Light" charset="0"/>
            </a:endParaRPr>
          </a:p>
        </p:txBody>
      </p:sp>
      <p:sp>
        <p:nvSpPr>
          <p:cNvPr id="6" name="Tijdelijke aanduiding voor dianummer 5"/>
          <p:cNvSpPr>
            <a:spLocks noGrp="1"/>
          </p:cNvSpPr>
          <p:nvPr>
            <p:ph type="sldNum" sz="quarter" idx="4"/>
          </p:nvPr>
        </p:nvSpPr>
        <p:spPr>
          <a:xfrm>
            <a:off x="6553200" y="4767267"/>
            <a:ext cx="2133600" cy="273844"/>
          </a:xfrm>
          <a:prstGeom prst="rect">
            <a:avLst/>
          </a:prstGeom>
        </p:spPr>
        <p:txBody>
          <a:bodyPr vert="horz" lIns="91424" tIns="45718" rIns="91424" bIns="45718" rtlCol="0" anchor="ctr"/>
          <a:lstStyle>
            <a:lvl1pPr algn="r">
              <a:defRPr sz="450">
                <a:solidFill>
                  <a:schemeClr val="tx1">
                    <a:tint val="75000"/>
                  </a:schemeClr>
                </a:solidFill>
              </a:defRPr>
            </a:lvl1pPr>
          </a:lstStyle>
          <a:p>
            <a:pPr fontAlgn="base">
              <a:spcBef>
                <a:spcPct val="0"/>
              </a:spcBef>
              <a:spcAft>
                <a:spcPct val="0"/>
              </a:spcAft>
            </a:pPr>
            <a:fld id="{3DE37326-B5A2-4D42-AC5D-9A3CB07E9A5A}" type="slidenum">
              <a:rPr lang="nl-NL" smtClean="0">
                <a:solidFill>
                  <a:prstClr val="black">
                    <a:tint val="75000"/>
                  </a:prstClr>
                </a:solidFill>
                <a:latin typeface="Helvetica Light" charset="0"/>
                <a:ea typeface="ヒラギノ角ゴ ProN W3" charset="-128"/>
                <a:sym typeface="Helvetica Light" charset="0"/>
              </a:rPr>
              <a:pPr fontAlgn="base">
                <a:spcBef>
                  <a:spcPct val="0"/>
                </a:spcBef>
                <a:spcAft>
                  <a:spcPct val="0"/>
                </a:spcAft>
              </a:pPr>
              <a:t>‹nr.›</a:t>
            </a:fld>
            <a:endParaRPr lang="nl-NL">
              <a:solidFill>
                <a:prstClr val="black">
                  <a:tint val="75000"/>
                </a:prstClr>
              </a:solidFill>
              <a:latin typeface="Helvetica Light" charset="0"/>
              <a:ea typeface="ヒラギノ角ゴ ProN W3" charset="-128"/>
              <a:sym typeface="Helvetica Light" charset="0"/>
            </a:endParaRPr>
          </a:p>
        </p:txBody>
      </p:sp>
    </p:spTree>
    <p:extLst>
      <p:ext uri="{BB962C8B-B14F-4D97-AF65-F5344CB8AC3E}">
        <p14:creationId xmlns:p14="http://schemas.microsoft.com/office/powerpoint/2010/main" val="72974018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defTabSz="342850" rtl="0" eaLnBrk="1" latinLnBrk="0" hangingPunct="1">
        <a:spcBef>
          <a:spcPct val="0"/>
        </a:spcBef>
        <a:buNone/>
        <a:defRPr sz="1613" kern="1200">
          <a:solidFill>
            <a:schemeClr val="tx1"/>
          </a:solidFill>
          <a:latin typeface="+mj-lt"/>
          <a:ea typeface="+mj-ea"/>
          <a:cs typeface="+mj-cs"/>
        </a:defRPr>
      </a:lvl1pPr>
    </p:titleStyle>
    <p:bodyStyle>
      <a:lvl1pPr marL="128569" indent="-128569" algn="l" defTabSz="342850" rtl="0" eaLnBrk="1" latinLnBrk="0" hangingPunct="1">
        <a:spcBef>
          <a:spcPct val="20000"/>
        </a:spcBef>
        <a:buFont typeface="Arial" pitchFamily="34" charset="0"/>
        <a:buChar char="•"/>
        <a:defRPr sz="1163" kern="1200">
          <a:solidFill>
            <a:schemeClr val="tx1"/>
          </a:solidFill>
          <a:latin typeface="+mn-lt"/>
          <a:ea typeface="+mn-ea"/>
          <a:cs typeface="+mn-cs"/>
        </a:defRPr>
      </a:lvl1pPr>
      <a:lvl2pPr marL="278563" indent="-107140" algn="l" defTabSz="342850" rtl="0" eaLnBrk="1" latinLnBrk="0" hangingPunct="1">
        <a:spcBef>
          <a:spcPct val="20000"/>
        </a:spcBef>
        <a:buFont typeface="Arial" pitchFamily="34" charset="0"/>
        <a:buChar char="–"/>
        <a:defRPr sz="1088" kern="1200">
          <a:solidFill>
            <a:schemeClr val="tx1"/>
          </a:solidFill>
          <a:latin typeface="+mn-lt"/>
          <a:ea typeface="+mn-ea"/>
          <a:cs typeface="+mn-cs"/>
        </a:defRPr>
      </a:lvl2pPr>
      <a:lvl3pPr marL="428559" indent="-85712" algn="l" defTabSz="342850" rtl="0" eaLnBrk="1" latinLnBrk="0" hangingPunct="1">
        <a:spcBef>
          <a:spcPct val="20000"/>
        </a:spcBef>
        <a:buFont typeface="Arial" pitchFamily="34" charset="0"/>
        <a:buChar char="•"/>
        <a:defRPr sz="900" kern="1200">
          <a:solidFill>
            <a:schemeClr val="tx1"/>
          </a:solidFill>
          <a:latin typeface="+mn-lt"/>
          <a:ea typeface="+mn-ea"/>
          <a:cs typeface="+mn-cs"/>
        </a:defRPr>
      </a:lvl3pPr>
      <a:lvl4pPr marL="599982" indent="-85712" algn="l" defTabSz="342850" rtl="0" eaLnBrk="1" latinLnBrk="0" hangingPunct="1">
        <a:spcBef>
          <a:spcPct val="20000"/>
        </a:spcBef>
        <a:buFont typeface="Arial" pitchFamily="34" charset="0"/>
        <a:buChar char="–"/>
        <a:defRPr sz="713" kern="1200">
          <a:solidFill>
            <a:schemeClr val="tx1"/>
          </a:solidFill>
          <a:latin typeface="+mn-lt"/>
          <a:ea typeface="+mn-ea"/>
          <a:cs typeface="+mn-cs"/>
        </a:defRPr>
      </a:lvl4pPr>
      <a:lvl5pPr marL="771406" indent="-85712" algn="l" defTabSz="342850" rtl="0" eaLnBrk="1" latinLnBrk="0" hangingPunct="1">
        <a:spcBef>
          <a:spcPct val="20000"/>
        </a:spcBef>
        <a:buFont typeface="Arial" pitchFamily="34" charset="0"/>
        <a:buChar char="»"/>
        <a:defRPr sz="713" kern="1200">
          <a:solidFill>
            <a:schemeClr val="tx1"/>
          </a:solidFill>
          <a:latin typeface="+mn-lt"/>
          <a:ea typeface="+mn-ea"/>
          <a:cs typeface="+mn-cs"/>
        </a:defRPr>
      </a:lvl5pPr>
      <a:lvl6pPr marL="942831" indent="-85712" algn="l" defTabSz="342850" rtl="0" eaLnBrk="1" latinLnBrk="0" hangingPunct="1">
        <a:spcBef>
          <a:spcPct val="20000"/>
        </a:spcBef>
        <a:buFont typeface="Arial" pitchFamily="34" charset="0"/>
        <a:buChar char="•"/>
        <a:defRPr sz="713" kern="1200">
          <a:solidFill>
            <a:schemeClr val="tx1"/>
          </a:solidFill>
          <a:latin typeface="+mn-lt"/>
          <a:ea typeface="+mn-ea"/>
          <a:cs typeface="+mn-cs"/>
        </a:defRPr>
      </a:lvl6pPr>
      <a:lvl7pPr marL="1114253" indent="-85712" algn="l" defTabSz="342850" rtl="0" eaLnBrk="1" latinLnBrk="0" hangingPunct="1">
        <a:spcBef>
          <a:spcPct val="20000"/>
        </a:spcBef>
        <a:buFont typeface="Arial" pitchFamily="34" charset="0"/>
        <a:buChar char="•"/>
        <a:defRPr sz="713" kern="1200">
          <a:solidFill>
            <a:schemeClr val="tx1"/>
          </a:solidFill>
          <a:latin typeface="+mn-lt"/>
          <a:ea typeface="+mn-ea"/>
          <a:cs typeface="+mn-cs"/>
        </a:defRPr>
      </a:lvl7pPr>
      <a:lvl8pPr marL="1285678" indent="-85712" algn="l" defTabSz="342850" rtl="0" eaLnBrk="1" latinLnBrk="0" hangingPunct="1">
        <a:spcBef>
          <a:spcPct val="20000"/>
        </a:spcBef>
        <a:buFont typeface="Arial" pitchFamily="34" charset="0"/>
        <a:buChar char="•"/>
        <a:defRPr sz="713" kern="1200">
          <a:solidFill>
            <a:schemeClr val="tx1"/>
          </a:solidFill>
          <a:latin typeface="+mn-lt"/>
          <a:ea typeface="+mn-ea"/>
          <a:cs typeface="+mn-cs"/>
        </a:defRPr>
      </a:lvl8pPr>
      <a:lvl9pPr marL="1457100" indent="-85712" algn="l" defTabSz="342850" rtl="0" eaLnBrk="1" latinLnBrk="0" hangingPunct="1">
        <a:spcBef>
          <a:spcPct val="20000"/>
        </a:spcBef>
        <a:buFont typeface="Arial" pitchFamily="34" charset="0"/>
        <a:buChar char="•"/>
        <a:defRPr sz="713" kern="1200">
          <a:solidFill>
            <a:schemeClr val="tx1"/>
          </a:solidFill>
          <a:latin typeface="+mn-lt"/>
          <a:ea typeface="+mn-ea"/>
          <a:cs typeface="+mn-cs"/>
        </a:defRPr>
      </a:lvl9pPr>
    </p:bodyStyle>
    <p:otherStyle>
      <a:defPPr>
        <a:defRPr lang="nl-NL"/>
      </a:defPPr>
      <a:lvl1pPr marL="0" algn="l" defTabSz="342850" rtl="0" eaLnBrk="1" latinLnBrk="0" hangingPunct="1">
        <a:defRPr sz="713" kern="1200">
          <a:solidFill>
            <a:schemeClr val="tx1"/>
          </a:solidFill>
          <a:latin typeface="+mn-lt"/>
          <a:ea typeface="+mn-ea"/>
          <a:cs typeface="+mn-cs"/>
        </a:defRPr>
      </a:lvl1pPr>
      <a:lvl2pPr marL="171425" algn="l" defTabSz="342850" rtl="0" eaLnBrk="1" latinLnBrk="0" hangingPunct="1">
        <a:defRPr sz="713" kern="1200">
          <a:solidFill>
            <a:schemeClr val="tx1"/>
          </a:solidFill>
          <a:latin typeface="+mn-lt"/>
          <a:ea typeface="+mn-ea"/>
          <a:cs typeface="+mn-cs"/>
        </a:defRPr>
      </a:lvl2pPr>
      <a:lvl3pPr marL="342850" algn="l" defTabSz="342850" rtl="0" eaLnBrk="1" latinLnBrk="0" hangingPunct="1">
        <a:defRPr sz="713" kern="1200">
          <a:solidFill>
            <a:schemeClr val="tx1"/>
          </a:solidFill>
          <a:latin typeface="+mn-lt"/>
          <a:ea typeface="+mn-ea"/>
          <a:cs typeface="+mn-cs"/>
        </a:defRPr>
      </a:lvl3pPr>
      <a:lvl4pPr marL="514269" algn="l" defTabSz="342850" rtl="0" eaLnBrk="1" latinLnBrk="0" hangingPunct="1">
        <a:defRPr sz="713" kern="1200">
          <a:solidFill>
            <a:schemeClr val="tx1"/>
          </a:solidFill>
          <a:latin typeface="+mn-lt"/>
          <a:ea typeface="+mn-ea"/>
          <a:cs typeface="+mn-cs"/>
        </a:defRPr>
      </a:lvl4pPr>
      <a:lvl5pPr marL="685694" algn="l" defTabSz="342850" rtl="0" eaLnBrk="1" latinLnBrk="0" hangingPunct="1">
        <a:defRPr sz="713" kern="1200">
          <a:solidFill>
            <a:schemeClr val="tx1"/>
          </a:solidFill>
          <a:latin typeface="+mn-lt"/>
          <a:ea typeface="+mn-ea"/>
          <a:cs typeface="+mn-cs"/>
        </a:defRPr>
      </a:lvl5pPr>
      <a:lvl6pPr marL="857119" algn="l" defTabSz="342850" rtl="0" eaLnBrk="1" latinLnBrk="0" hangingPunct="1">
        <a:defRPr sz="713" kern="1200">
          <a:solidFill>
            <a:schemeClr val="tx1"/>
          </a:solidFill>
          <a:latin typeface="+mn-lt"/>
          <a:ea typeface="+mn-ea"/>
          <a:cs typeface="+mn-cs"/>
        </a:defRPr>
      </a:lvl6pPr>
      <a:lvl7pPr marL="1028544" algn="l" defTabSz="342850" rtl="0" eaLnBrk="1" latinLnBrk="0" hangingPunct="1">
        <a:defRPr sz="713" kern="1200">
          <a:solidFill>
            <a:schemeClr val="tx1"/>
          </a:solidFill>
          <a:latin typeface="+mn-lt"/>
          <a:ea typeface="+mn-ea"/>
          <a:cs typeface="+mn-cs"/>
        </a:defRPr>
      </a:lvl7pPr>
      <a:lvl8pPr marL="1199967" algn="l" defTabSz="342850" rtl="0" eaLnBrk="1" latinLnBrk="0" hangingPunct="1">
        <a:defRPr sz="713" kern="1200">
          <a:solidFill>
            <a:schemeClr val="tx1"/>
          </a:solidFill>
          <a:latin typeface="+mn-lt"/>
          <a:ea typeface="+mn-ea"/>
          <a:cs typeface="+mn-cs"/>
        </a:defRPr>
      </a:lvl8pPr>
      <a:lvl9pPr marL="1371388" algn="l" defTabSz="342850" rtl="0" eaLnBrk="1" latinLnBrk="0" hangingPunct="1">
        <a:defRPr sz="713"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alphaModFix amt="35000"/>
            <a:lum/>
          </a:blip>
          <a:srcRect/>
          <a:stretch>
            <a:fillRect t="-6000" b="-6000"/>
          </a:stretch>
        </a:blipFill>
        <a:effectLst/>
      </p:bgPr>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05979"/>
            <a:ext cx="8229600" cy="857250"/>
          </a:xfrm>
          <a:prstGeom prst="rect">
            <a:avLst/>
          </a:prstGeom>
        </p:spPr>
        <p:txBody>
          <a:bodyPr vert="horz" lIns="91424" tIns="45718" rIns="91424" bIns="45718"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200155"/>
            <a:ext cx="8229600" cy="3394472"/>
          </a:xfrm>
          <a:prstGeom prst="rect">
            <a:avLst/>
          </a:prstGeom>
        </p:spPr>
        <p:txBody>
          <a:bodyPr vert="horz" lIns="91424" tIns="45718" rIns="91424" bIns="45718"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4767267"/>
            <a:ext cx="2133600" cy="273844"/>
          </a:xfrm>
          <a:prstGeom prst="rect">
            <a:avLst/>
          </a:prstGeom>
        </p:spPr>
        <p:txBody>
          <a:bodyPr vert="horz" lIns="91424" tIns="45718" rIns="91424" bIns="45718" rtlCol="0" anchor="ctr"/>
          <a:lstStyle>
            <a:lvl1pPr algn="l">
              <a:defRPr sz="450">
                <a:solidFill>
                  <a:schemeClr val="tx1">
                    <a:tint val="75000"/>
                  </a:schemeClr>
                </a:solidFill>
              </a:defRPr>
            </a:lvl1pPr>
          </a:lstStyle>
          <a:p>
            <a:pPr fontAlgn="base">
              <a:spcBef>
                <a:spcPct val="0"/>
              </a:spcBef>
              <a:spcAft>
                <a:spcPct val="0"/>
              </a:spcAft>
            </a:pPr>
            <a:endParaRPr lang="nl-NL">
              <a:solidFill>
                <a:prstClr val="black">
                  <a:tint val="75000"/>
                </a:prstClr>
              </a:solidFill>
              <a:latin typeface="Helvetica Light" charset="0"/>
              <a:ea typeface="ヒラギノ角ゴ ProN W3" charset="-128"/>
              <a:sym typeface="Helvetica Light" charset="0"/>
            </a:endParaRPr>
          </a:p>
        </p:txBody>
      </p:sp>
      <p:sp>
        <p:nvSpPr>
          <p:cNvPr id="5" name="Tijdelijke aanduiding voor voettekst 4"/>
          <p:cNvSpPr>
            <a:spLocks noGrp="1"/>
          </p:cNvSpPr>
          <p:nvPr>
            <p:ph type="ftr" sz="quarter" idx="3"/>
          </p:nvPr>
        </p:nvSpPr>
        <p:spPr>
          <a:xfrm>
            <a:off x="3124200" y="4767267"/>
            <a:ext cx="2895600" cy="273844"/>
          </a:xfrm>
          <a:prstGeom prst="rect">
            <a:avLst/>
          </a:prstGeom>
        </p:spPr>
        <p:txBody>
          <a:bodyPr vert="horz" lIns="91424" tIns="45718" rIns="91424" bIns="45718" rtlCol="0" anchor="ctr"/>
          <a:lstStyle>
            <a:lvl1pPr algn="ctr">
              <a:defRPr sz="450">
                <a:solidFill>
                  <a:schemeClr val="tx1">
                    <a:tint val="75000"/>
                  </a:schemeClr>
                </a:solidFill>
              </a:defRPr>
            </a:lvl1pPr>
          </a:lstStyle>
          <a:p>
            <a:pPr fontAlgn="base">
              <a:spcBef>
                <a:spcPct val="0"/>
              </a:spcBef>
              <a:spcAft>
                <a:spcPct val="0"/>
              </a:spcAft>
            </a:pPr>
            <a:endParaRPr lang="nl-NL">
              <a:solidFill>
                <a:prstClr val="black">
                  <a:tint val="75000"/>
                </a:prstClr>
              </a:solidFill>
              <a:latin typeface="Helvetica Light" charset="0"/>
              <a:ea typeface="ヒラギノ角ゴ ProN W3" charset="-128"/>
              <a:sym typeface="Helvetica Light" charset="0"/>
            </a:endParaRPr>
          </a:p>
        </p:txBody>
      </p:sp>
      <p:sp>
        <p:nvSpPr>
          <p:cNvPr id="6" name="Tijdelijke aanduiding voor dianummer 5"/>
          <p:cNvSpPr>
            <a:spLocks noGrp="1"/>
          </p:cNvSpPr>
          <p:nvPr>
            <p:ph type="sldNum" sz="quarter" idx="4"/>
          </p:nvPr>
        </p:nvSpPr>
        <p:spPr>
          <a:xfrm>
            <a:off x="6553200" y="4767267"/>
            <a:ext cx="2133600" cy="273844"/>
          </a:xfrm>
          <a:prstGeom prst="rect">
            <a:avLst/>
          </a:prstGeom>
        </p:spPr>
        <p:txBody>
          <a:bodyPr vert="horz" lIns="91424" tIns="45718" rIns="91424" bIns="45718" rtlCol="0" anchor="ctr"/>
          <a:lstStyle>
            <a:lvl1pPr algn="r">
              <a:defRPr sz="450">
                <a:solidFill>
                  <a:schemeClr val="tx1">
                    <a:tint val="75000"/>
                  </a:schemeClr>
                </a:solidFill>
              </a:defRPr>
            </a:lvl1pPr>
          </a:lstStyle>
          <a:p>
            <a:pPr fontAlgn="base">
              <a:spcBef>
                <a:spcPct val="0"/>
              </a:spcBef>
              <a:spcAft>
                <a:spcPct val="0"/>
              </a:spcAft>
            </a:pPr>
            <a:fld id="{3DE37326-B5A2-4D42-AC5D-9A3CB07E9A5A}" type="slidenum">
              <a:rPr lang="nl-NL" smtClean="0">
                <a:solidFill>
                  <a:prstClr val="black">
                    <a:tint val="75000"/>
                  </a:prstClr>
                </a:solidFill>
                <a:latin typeface="Helvetica Light" charset="0"/>
                <a:ea typeface="ヒラギノ角ゴ ProN W3" charset="-128"/>
                <a:sym typeface="Helvetica Light" charset="0"/>
              </a:rPr>
              <a:pPr fontAlgn="base">
                <a:spcBef>
                  <a:spcPct val="0"/>
                </a:spcBef>
                <a:spcAft>
                  <a:spcPct val="0"/>
                </a:spcAft>
              </a:pPr>
              <a:t>‹nr.›</a:t>
            </a:fld>
            <a:endParaRPr lang="nl-NL">
              <a:solidFill>
                <a:prstClr val="black">
                  <a:tint val="75000"/>
                </a:prstClr>
              </a:solidFill>
              <a:latin typeface="Helvetica Light" charset="0"/>
              <a:ea typeface="ヒラギノ角ゴ ProN W3" charset="-128"/>
              <a:sym typeface="Helvetica Light" charset="0"/>
            </a:endParaRPr>
          </a:p>
        </p:txBody>
      </p:sp>
    </p:spTree>
    <p:extLst>
      <p:ext uri="{BB962C8B-B14F-4D97-AF65-F5344CB8AC3E}">
        <p14:creationId xmlns:p14="http://schemas.microsoft.com/office/powerpoint/2010/main" val="4072961946"/>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ctr" defTabSz="342850" rtl="0" eaLnBrk="1" latinLnBrk="0" hangingPunct="1">
        <a:spcBef>
          <a:spcPct val="0"/>
        </a:spcBef>
        <a:buNone/>
        <a:defRPr sz="1613" kern="1200">
          <a:solidFill>
            <a:schemeClr val="tx1"/>
          </a:solidFill>
          <a:latin typeface="+mj-lt"/>
          <a:ea typeface="+mj-ea"/>
          <a:cs typeface="+mj-cs"/>
        </a:defRPr>
      </a:lvl1pPr>
    </p:titleStyle>
    <p:bodyStyle>
      <a:lvl1pPr marL="128569" indent="-128569" algn="l" defTabSz="342850" rtl="0" eaLnBrk="1" latinLnBrk="0" hangingPunct="1">
        <a:spcBef>
          <a:spcPct val="20000"/>
        </a:spcBef>
        <a:buFont typeface="Arial" pitchFamily="34" charset="0"/>
        <a:buChar char="•"/>
        <a:defRPr sz="1163" kern="1200">
          <a:solidFill>
            <a:schemeClr val="tx1"/>
          </a:solidFill>
          <a:latin typeface="+mn-lt"/>
          <a:ea typeface="+mn-ea"/>
          <a:cs typeface="+mn-cs"/>
        </a:defRPr>
      </a:lvl1pPr>
      <a:lvl2pPr marL="278563" indent="-107140" algn="l" defTabSz="342850" rtl="0" eaLnBrk="1" latinLnBrk="0" hangingPunct="1">
        <a:spcBef>
          <a:spcPct val="20000"/>
        </a:spcBef>
        <a:buFont typeface="Arial" pitchFamily="34" charset="0"/>
        <a:buChar char="–"/>
        <a:defRPr sz="1088" kern="1200">
          <a:solidFill>
            <a:schemeClr val="tx1"/>
          </a:solidFill>
          <a:latin typeface="+mn-lt"/>
          <a:ea typeface="+mn-ea"/>
          <a:cs typeface="+mn-cs"/>
        </a:defRPr>
      </a:lvl2pPr>
      <a:lvl3pPr marL="428559" indent="-85712" algn="l" defTabSz="342850" rtl="0" eaLnBrk="1" latinLnBrk="0" hangingPunct="1">
        <a:spcBef>
          <a:spcPct val="20000"/>
        </a:spcBef>
        <a:buFont typeface="Arial" pitchFamily="34" charset="0"/>
        <a:buChar char="•"/>
        <a:defRPr sz="900" kern="1200">
          <a:solidFill>
            <a:schemeClr val="tx1"/>
          </a:solidFill>
          <a:latin typeface="+mn-lt"/>
          <a:ea typeface="+mn-ea"/>
          <a:cs typeface="+mn-cs"/>
        </a:defRPr>
      </a:lvl3pPr>
      <a:lvl4pPr marL="599982" indent="-85712" algn="l" defTabSz="342850" rtl="0" eaLnBrk="1" latinLnBrk="0" hangingPunct="1">
        <a:spcBef>
          <a:spcPct val="20000"/>
        </a:spcBef>
        <a:buFont typeface="Arial" pitchFamily="34" charset="0"/>
        <a:buChar char="–"/>
        <a:defRPr sz="713" kern="1200">
          <a:solidFill>
            <a:schemeClr val="tx1"/>
          </a:solidFill>
          <a:latin typeface="+mn-lt"/>
          <a:ea typeface="+mn-ea"/>
          <a:cs typeface="+mn-cs"/>
        </a:defRPr>
      </a:lvl4pPr>
      <a:lvl5pPr marL="771406" indent="-85712" algn="l" defTabSz="342850" rtl="0" eaLnBrk="1" latinLnBrk="0" hangingPunct="1">
        <a:spcBef>
          <a:spcPct val="20000"/>
        </a:spcBef>
        <a:buFont typeface="Arial" pitchFamily="34" charset="0"/>
        <a:buChar char="»"/>
        <a:defRPr sz="713" kern="1200">
          <a:solidFill>
            <a:schemeClr val="tx1"/>
          </a:solidFill>
          <a:latin typeface="+mn-lt"/>
          <a:ea typeface="+mn-ea"/>
          <a:cs typeface="+mn-cs"/>
        </a:defRPr>
      </a:lvl5pPr>
      <a:lvl6pPr marL="942831" indent="-85712" algn="l" defTabSz="342850" rtl="0" eaLnBrk="1" latinLnBrk="0" hangingPunct="1">
        <a:spcBef>
          <a:spcPct val="20000"/>
        </a:spcBef>
        <a:buFont typeface="Arial" pitchFamily="34" charset="0"/>
        <a:buChar char="•"/>
        <a:defRPr sz="713" kern="1200">
          <a:solidFill>
            <a:schemeClr val="tx1"/>
          </a:solidFill>
          <a:latin typeface="+mn-lt"/>
          <a:ea typeface="+mn-ea"/>
          <a:cs typeface="+mn-cs"/>
        </a:defRPr>
      </a:lvl6pPr>
      <a:lvl7pPr marL="1114253" indent="-85712" algn="l" defTabSz="342850" rtl="0" eaLnBrk="1" latinLnBrk="0" hangingPunct="1">
        <a:spcBef>
          <a:spcPct val="20000"/>
        </a:spcBef>
        <a:buFont typeface="Arial" pitchFamily="34" charset="0"/>
        <a:buChar char="•"/>
        <a:defRPr sz="713" kern="1200">
          <a:solidFill>
            <a:schemeClr val="tx1"/>
          </a:solidFill>
          <a:latin typeface="+mn-lt"/>
          <a:ea typeface="+mn-ea"/>
          <a:cs typeface="+mn-cs"/>
        </a:defRPr>
      </a:lvl7pPr>
      <a:lvl8pPr marL="1285678" indent="-85712" algn="l" defTabSz="342850" rtl="0" eaLnBrk="1" latinLnBrk="0" hangingPunct="1">
        <a:spcBef>
          <a:spcPct val="20000"/>
        </a:spcBef>
        <a:buFont typeface="Arial" pitchFamily="34" charset="0"/>
        <a:buChar char="•"/>
        <a:defRPr sz="713" kern="1200">
          <a:solidFill>
            <a:schemeClr val="tx1"/>
          </a:solidFill>
          <a:latin typeface="+mn-lt"/>
          <a:ea typeface="+mn-ea"/>
          <a:cs typeface="+mn-cs"/>
        </a:defRPr>
      </a:lvl8pPr>
      <a:lvl9pPr marL="1457100" indent="-85712" algn="l" defTabSz="342850" rtl="0" eaLnBrk="1" latinLnBrk="0" hangingPunct="1">
        <a:spcBef>
          <a:spcPct val="20000"/>
        </a:spcBef>
        <a:buFont typeface="Arial" pitchFamily="34" charset="0"/>
        <a:buChar char="•"/>
        <a:defRPr sz="713" kern="1200">
          <a:solidFill>
            <a:schemeClr val="tx1"/>
          </a:solidFill>
          <a:latin typeface="+mn-lt"/>
          <a:ea typeface="+mn-ea"/>
          <a:cs typeface="+mn-cs"/>
        </a:defRPr>
      </a:lvl9pPr>
    </p:bodyStyle>
    <p:otherStyle>
      <a:defPPr>
        <a:defRPr lang="nl-NL"/>
      </a:defPPr>
      <a:lvl1pPr marL="0" algn="l" defTabSz="342850" rtl="0" eaLnBrk="1" latinLnBrk="0" hangingPunct="1">
        <a:defRPr sz="713" kern="1200">
          <a:solidFill>
            <a:schemeClr val="tx1"/>
          </a:solidFill>
          <a:latin typeface="+mn-lt"/>
          <a:ea typeface="+mn-ea"/>
          <a:cs typeface="+mn-cs"/>
        </a:defRPr>
      </a:lvl1pPr>
      <a:lvl2pPr marL="171425" algn="l" defTabSz="342850" rtl="0" eaLnBrk="1" latinLnBrk="0" hangingPunct="1">
        <a:defRPr sz="713" kern="1200">
          <a:solidFill>
            <a:schemeClr val="tx1"/>
          </a:solidFill>
          <a:latin typeface="+mn-lt"/>
          <a:ea typeface="+mn-ea"/>
          <a:cs typeface="+mn-cs"/>
        </a:defRPr>
      </a:lvl2pPr>
      <a:lvl3pPr marL="342850" algn="l" defTabSz="342850" rtl="0" eaLnBrk="1" latinLnBrk="0" hangingPunct="1">
        <a:defRPr sz="713" kern="1200">
          <a:solidFill>
            <a:schemeClr val="tx1"/>
          </a:solidFill>
          <a:latin typeface="+mn-lt"/>
          <a:ea typeface="+mn-ea"/>
          <a:cs typeface="+mn-cs"/>
        </a:defRPr>
      </a:lvl3pPr>
      <a:lvl4pPr marL="514269" algn="l" defTabSz="342850" rtl="0" eaLnBrk="1" latinLnBrk="0" hangingPunct="1">
        <a:defRPr sz="713" kern="1200">
          <a:solidFill>
            <a:schemeClr val="tx1"/>
          </a:solidFill>
          <a:latin typeface="+mn-lt"/>
          <a:ea typeface="+mn-ea"/>
          <a:cs typeface="+mn-cs"/>
        </a:defRPr>
      </a:lvl4pPr>
      <a:lvl5pPr marL="685694" algn="l" defTabSz="342850" rtl="0" eaLnBrk="1" latinLnBrk="0" hangingPunct="1">
        <a:defRPr sz="713" kern="1200">
          <a:solidFill>
            <a:schemeClr val="tx1"/>
          </a:solidFill>
          <a:latin typeface="+mn-lt"/>
          <a:ea typeface="+mn-ea"/>
          <a:cs typeface="+mn-cs"/>
        </a:defRPr>
      </a:lvl5pPr>
      <a:lvl6pPr marL="857119" algn="l" defTabSz="342850" rtl="0" eaLnBrk="1" latinLnBrk="0" hangingPunct="1">
        <a:defRPr sz="713" kern="1200">
          <a:solidFill>
            <a:schemeClr val="tx1"/>
          </a:solidFill>
          <a:latin typeface="+mn-lt"/>
          <a:ea typeface="+mn-ea"/>
          <a:cs typeface="+mn-cs"/>
        </a:defRPr>
      </a:lvl6pPr>
      <a:lvl7pPr marL="1028544" algn="l" defTabSz="342850" rtl="0" eaLnBrk="1" latinLnBrk="0" hangingPunct="1">
        <a:defRPr sz="713" kern="1200">
          <a:solidFill>
            <a:schemeClr val="tx1"/>
          </a:solidFill>
          <a:latin typeface="+mn-lt"/>
          <a:ea typeface="+mn-ea"/>
          <a:cs typeface="+mn-cs"/>
        </a:defRPr>
      </a:lvl7pPr>
      <a:lvl8pPr marL="1199967" algn="l" defTabSz="342850" rtl="0" eaLnBrk="1" latinLnBrk="0" hangingPunct="1">
        <a:defRPr sz="713" kern="1200">
          <a:solidFill>
            <a:schemeClr val="tx1"/>
          </a:solidFill>
          <a:latin typeface="+mn-lt"/>
          <a:ea typeface="+mn-ea"/>
          <a:cs typeface="+mn-cs"/>
        </a:defRPr>
      </a:lvl8pPr>
      <a:lvl9pPr marL="1371388" algn="l" defTabSz="342850" rtl="0" eaLnBrk="1" latinLnBrk="0" hangingPunct="1">
        <a:defRPr sz="7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1.xml"/><Relationship Id="rId1" Type="http://schemas.openxmlformats.org/officeDocument/2006/relationships/slideLayout" Target="../slideLayouts/slideLayout29.xml"/><Relationship Id="rId5" Type="http://schemas.openxmlformats.org/officeDocument/2006/relationships/image" Target="../media/image7.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4.png"/><Relationship Id="rId7" Type="http://schemas.openxmlformats.org/officeDocument/2006/relationships/image" Target="../media/image11.png"/><Relationship Id="rId2" Type="http://schemas.openxmlformats.org/officeDocument/2006/relationships/slide" Target="slide1.xml"/><Relationship Id="rId1" Type="http://schemas.openxmlformats.org/officeDocument/2006/relationships/slideLayout" Target="../slideLayouts/slideLayout29.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1.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1.xml"/><Relationship Id="rId1" Type="http://schemas.openxmlformats.org/officeDocument/2006/relationships/slideLayout" Target="../slideLayouts/slideLayout29.xml"/><Relationship Id="rId5" Type="http://schemas.openxmlformats.org/officeDocument/2006/relationships/hyperlink" Target="file:///\\huisartsen.local\Data$\wrkdata\SecretariaatEnDirectie\Beleid%20en%20organisatie\Jaarverslag\2021\2022-02-22%20Jaarverslag%20WDA%202021%20def.pdf" TargetMode="External"/><Relationship Id="rId4" Type="http://schemas.openxmlformats.org/officeDocument/2006/relationships/hyperlink" Target="2022-02-09%20Jaarverslag%20WDH%20Deventer%202021%20def.pdf"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1.xml"/><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1.xml"/><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1.xml"/><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1.xml"/><Relationship Id="rId1" Type="http://schemas.openxmlformats.org/officeDocument/2006/relationships/slideLayout" Target="../slideLayouts/slideLayout29.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18.xml.rels><?xml version="1.0" encoding="UTF-8" standalone="yes"?>
<Relationships xmlns="http://schemas.openxmlformats.org/package/2006/relationships"><Relationship Id="rId3" Type="http://schemas.openxmlformats.org/officeDocument/2006/relationships/hyperlink" Target="http://www.hcdo.nl/" TargetMode="External"/><Relationship Id="rId2" Type="http://schemas.openxmlformats.org/officeDocument/2006/relationships/image" Target="../media/image16.jpg"/><Relationship Id="rId1" Type="http://schemas.openxmlformats.org/officeDocument/2006/relationships/slideLayout" Target="../slideLayouts/slideLayout2.xml"/><Relationship Id="rId4" Type="http://schemas.openxmlformats.org/officeDocument/2006/relationships/hyperlink" Target="mailto:info@hcdo.nl" TargetMode="External"/></Relationships>
</file>

<file path=ppt/slides/_rels/slide2.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2.png"/><Relationship Id="rId1" Type="http://schemas.openxmlformats.org/officeDocument/2006/relationships/slideLayout" Target="../slideLayouts/slideLayout29.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1.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hyperlink" Target="file:///\\huisartsen.local\Data$\wrkdata\SecretariaatEnDirectie\Vergaderingen\Bestuur-directie%20overleg\2022\2022-04-07\3.%202022-03-15%20Jaarverslag%20Achterstandsfonds%20Gelre%20IJssel%20regio%20Deventer%202021.pdf" TargetMode="Externa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1.xml"/><Relationship Id="rId1" Type="http://schemas.openxmlformats.org/officeDocument/2006/relationships/slideLayout" Target="../slideLayouts/slideLayout29.xml"/><Relationship Id="rId4" Type="http://schemas.openxmlformats.org/officeDocument/2006/relationships/hyperlink" Target="Jaarverslag%20OR%202021%20def.pdf"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1.xml"/><Relationship Id="rId1" Type="http://schemas.openxmlformats.org/officeDocument/2006/relationships/slideLayout" Target="../slideLayouts/slideLayout29.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1.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1.xml"/><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 Target="slide1.xm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t="-6000" b="-6000"/>
          </a:stretch>
        </a:blipFill>
        <a:effectLst/>
      </p:bgPr>
    </p:bg>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3DE37326-B5A2-4D42-AC5D-9A3CB07E9A5A}" type="slidenum">
              <a:rPr lang="nl-NL" smtClean="0">
                <a:solidFill>
                  <a:prstClr val="black">
                    <a:tint val="75000"/>
                  </a:prstClr>
                </a:solidFill>
              </a:rPr>
              <a:pPr/>
              <a:t>1</a:t>
            </a:fld>
            <a:endParaRPr lang="nl-NL">
              <a:solidFill>
                <a:prstClr val="black">
                  <a:tint val="75000"/>
                </a:prstClr>
              </a:solidFill>
            </a:endParaRPr>
          </a:p>
        </p:txBody>
      </p:sp>
      <p:pic>
        <p:nvPicPr>
          <p:cNvPr id="3" name="Afbeelding 2"/>
          <p:cNvPicPr>
            <a:picLocks noChangeAspect="1"/>
          </p:cNvPicPr>
          <p:nvPr/>
        </p:nvPicPr>
        <p:blipFill>
          <a:blip r:embed="rId3"/>
          <a:stretch>
            <a:fillRect/>
          </a:stretch>
        </p:blipFill>
        <p:spPr>
          <a:xfrm>
            <a:off x="6179840" y="75511"/>
            <a:ext cx="2880320" cy="811434"/>
          </a:xfrm>
          <a:prstGeom prst="rect">
            <a:avLst/>
          </a:prstGeom>
        </p:spPr>
      </p:pic>
      <p:sp>
        <p:nvSpPr>
          <p:cNvPr id="6" name="Rechthoek 5"/>
          <p:cNvSpPr/>
          <p:nvPr/>
        </p:nvSpPr>
        <p:spPr>
          <a:xfrm>
            <a:off x="1486979" y="3507854"/>
            <a:ext cx="3753041" cy="523220"/>
          </a:xfrm>
          <a:prstGeom prst="rect">
            <a:avLst/>
          </a:prstGeom>
        </p:spPr>
        <p:txBody>
          <a:bodyPr wrap="square">
            <a:spAutoFit/>
          </a:bodyPr>
          <a:lstStyle/>
          <a:p>
            <a:r>
              <a:rPr lang="nl-NL" sz="2800" b="1" dirty="0">
                <a:solidFill>
                  <a:schemeClr val="bg1"/>
                </a:solidFill>
              </a:rPr>
              <a:t>JAARVERSLAG </a:t>
            </a:r>
            <a:r>
              <a:rPr lang="nl-NL" sz="2800" b="1" dirty="0" smtClean="0">
                <a:solidFill>
                  <a:schemeClr val="bg1"/>
                </a:solidFill>
              </a:rPr>
              <a:t>2021</a:t>
            </a:r>
            <a:endParaRPr lang="nl-NL" sz="2800" b="1" dirty="0">
              <a:solidFill>
                <a:schemeClr val="bg1"/>
              </a:solidFill>
            </a:endParaRPr>
          </a:p>
        </p:txBody>
      </p:sp>
      <p:sp>
        <p:nvSpPr>
          <p:cNvPr id="16" name="Rechthoek 15"/>
          <p:cNvSpPr/>
          <p:nvPr/>
        </p:nvSpPr>
        <p:spPr>
          <a:xfrm>
            <a:off x="2154321" y="196811"/>
            <a:ext cx="618423" cy="246221"/>
          </a:xfrm>
          <a:prstGeom prst="rect">
            <a:avLst/>
          </a:prstGeom>
          <a:noFill/>
        </p:spPr>
        <p:txBody>
          <a:bodyPr wrap="square" lIns="91440" tIns="45720" rIns="91440" bIns="45720">
            <a:spAutoFit/>
          </a:bodyPr>
          <a:lstStyle/>
          <a:p>
            <a:pPr algn="ctr"/>
            <a:r>
              <a:rPr lang="nl-NL" sz="1000" b="1" cap="none" spc="0" smtClean="0">
                <a:ln w="0"/>
                <a:solidFill>
                  <a:schemeClr val="bg1"/>
                </a:solidFill>
                <a:effectLst>
                  <a:outerShdw blurRad="38100" dist="38100" dir="2700000" algn="tl">
                    <a:srgbClr val="000000">
                      <a:alpha val="43137"/>
                    </a:srgbClr>
                  </a:outerShdw>
                </a:effectLst>
              </a:rPr>
              <a:t>Raalte</a:t>
            </a:r>
            <a:endParaRPr lang="nl-NL" sz="1000" b="1" cap="none" spc="0">
              <a:ln w="0"/>
              <a:solidFill>
                <a:schemeClr val="bg1"/>
              </a:solidFill>
              <a:effectLst>
                <a:outerShdw blurRad="38100" dist="38100" dir="2700000" algn="tl">
                  <a:srgbClr val="000000">
                    <a:alpha val="43137"/>
                  </a:srgbClr>
                </a:outerShdw>
              </a:effectLst>
            </a:endParaRPr>
          </a:p>
        </p:txBody>
      </p:sp>
      <p:sp>
        <p:nvSpPr>
          <p:cNvPr id="17" name="Rechthoek 16"/>
          <p:cNvSpPr/>
          <p:nvPr/>
        </p:nvSpPr>
        <p:spPr>
          <a:xfrm>
            <a:off x="2723395" y="17928"/>
            <a:ext cx="802722" cy="246221"/>
          </a:xfrm>
          <a:prstGeom prst="rect">
            <a:avLst/>
          </a:prstGeom>
          <a:noFill/>
        </p:spPr>
        <p:txBody>
          <a:bodyPr wrap="square" lIns="91440" tIns="45720" rIns="91440" bIns="45720">
            <a:spAutoFit/>
          </a:bodyPr>
          <a:lstStyle/>
          <a:p>
            <a:pPr algn="ctr"/>
            <a:r>
              <a:rPr lang="nl-NL" sz="1000" b="1" cap="none" spc="0" dirty="0" smtClean="0">
                <a:ln w="0"/>
                <a:solidFill>
                  <a:schemeClr val="bg1"/>
                </a:solidFill>
                <a:effectLst>
                  <a:outerShdw blurRad="38100" dist="38100" dir="2700000" algn="tl" rotWithShape="0">
                    <a:srgbClr val="000000">
                      <a:alpha val="43137"/>
                    </a:srgbClr>
                  </a:outerShdw>
                </a:effectLst>
              </a:rPr>
              <a:t>Luttenberg</a:t>
            </a:r>
            <a:endParaRPr lang="nl-NL" sz="1000" b="1" cap="none" spc="0" dirty="0">
              <a:ln w="0"/>
              <a:solidFill>
                <a:schemeClr val="bg1"/>
              </a:solidFill>
              <a:effectLst>
                <a:outerShdw blurRad="38100" dist="38100" dir="2700000" algn="tl" rotWithShape="0">
                  <a:srgbClr val="000000">
                    <a:alpha val="43137"/>
                  </a:srgbClr>
                </a:outerShdw>
              </a:effectLst>
            </a:endParaRPr>
          </a:p>
        </p:txBody>
      </p:sp>
      <p:sp>
        <p:nvSpPr>
          <p:cNvPr id="18" name="Rechthoek 17"/>
          <p:cNvSpPr/>
          <p:nvPr/>
        </p:nvSpPr>
        <p:spPr>
          <a:xfrm>
            <a:off x="2343533" y="474680"/>
            <a:ext cx="802722" cy="246221"/>
          </a:xfrm>
          <a:prstGeom prst="rect">
            <a:avLst/>
          </a:prstGeom>
          <a:noFill/>
        </p:spPr>
        <p:txBody>
          <a:bodyPr wrap="square" lIns="91440" tIns="45720" rIns="91440" bIns="45720">
            <a:spAutoFit/>
          </a:bodyPr>
          <a:lstStyle/>
          <a:p>
            <a:pPr algn="ctr"/>
            <a:r>
              <a:rPr lang="nl-NL" sz="1000" b="1" cap="none" spc="0" smtClean="0">
                <a:ln w="0"/>
                <a:solidFill>
                  <a:schemeClr val="bg1"/>
                </a:solidFill>
                <a:effectLst>
                  <a:outerShdw blurRad="38100" dist="38100" dir="2700000" algn="tl">
                    <a:srgbClr val="000000">
                      <a:alpha val="43137"/>
                    </a:srgbClr>
                  </a:outerShdw>
                </a:effectLst>
              </a:rPr>
              <a:t>Heeten </a:t>
            </a:r>
            <a:endParaRPr lang="nl-NL" sz="1000" b="1" cap="none" spc="0">
              <a:ln w="0"/>
              <a:solidFill>
                <a:schemeClr val="bg1"/>
              </a:solidFill>
              <a:effectLst>
                <a:outerShdw blurRad="38100" dist="38100" dir="2700000" algn="tl">
                  <a:srgbClr val="000000">
                    <a:alpha val="43137"/>
                  </a:srgbClr>
                </a:outerShdw>
              </a:effectLst>
            </a:endParaRPr>
          </a:p>
        </p:txBody>
      </p:sp>
      <p:sp>
        <p:nvSpPr>
          <p:cNvPr id="21" name="Rechthoek 20"/>
          <p:cNvSpPr/>
          <p:nvPr/>
        </p:nvSpPr>
        <p:spPr>
          <a:xfrm>
            <a:off x="35542" y="956343"/>
            <a:ext cx="618423" cy="246221"/>
          </a:xfrm>
          <a:prstGeom prst="rect">
            <a:avLst/>
          </a:prstGeom>
          <a:noFill/>
        </p:spPr>
        <p:txBody>
          <a:bodyPr wrap="square" lIns="91440" tIns="45720" rIns="91440" bIns="45720">
            <a:spAutoFit/>
          </a:bodyPr>
          <a:lstStyle/>
          <a:p>
            <a:pPr algn="ctr"/>
            <a:r>
              <a:rPr lang="nl-NL" sz="1000" b="1" cap="none" spc="0" dirty="0" smtClean="0">
                <a:ln w="0"/>
                <a:solidFill>
                  <a:schemeClr val="bg1"/>
                </a:solidFill>
                <a:effectLst>
                  <a:outerShdw blurRad="38100" dist="38100" dir="2700000" algn="tl" rotWithShape="0">
                    <a:srgbClr val="000000">
                      <a:alpha val="43137"/>
                    </a:srgbClr>
                  </a:outerShdw>
                </a:effectLst>
              </a:rPr>
              <a:t>Twello</a:t>
            </a:r>
            <a:endParaRPr lang="nl-NL" sz="1000" b="1" cap="none" spc="0" dirty="0">
              <a:ln w="0"/>
              <a:solidFill>
                <a:schemeClr val="bg1"/>
              </a:solidFill>
              <a:effectLst>
                <a:outerShdw blurRad="38100" dist="38100" dir="2700000" algn="tl" rotWithShape="0">
                  <a:srgbClr val="000000">
                    <a:alpha val="43137"/>
                  </a:srgbClr>
                </a:outerShdw>
              </a:effectLst>
            </a:endParaRPr>
          </a:p>
        </p:txBody>
      </p:sp>
      <p:sp>
        <p:nvSpPr>
          <p:cNvPr id="22" name="Rechthoek 21"/>
          <p:cNvSpPr/>
          <p:nvPr/>
        </p:nvSpPr>
        <p:spPr>
          <a:xfrm>
            <a:off x="177684" y="773310"/>
            <a:ext cx="725755" cy="246221"/>
          </a:xfrm>
          <a:prstGeom prst="rect">
            <a:avLst/>
          </a:prstGeom>
          <a:noFill/>
        </p:spPr>
        <p:txBody>
          <a:bodyPr wrap="square" lIns="91440" tIns="45720" rIns="91440" bIns="45720">
            <a:spAutoFit/>
          </a:bodyPr>
          <a:lstStyle/>
          <a:p>
            <a:pPr algn="ctr"/>
            <a:r>
              <a:rPr lang="nl-NL" sz="1000" b="1" cap="none" spc="0" smtClean="0">
                <a:ln w="0"/>
                <a:solidFill>
                  <a:schemeClr val="bg1"/>
                </a:solidFill>
                <a:effectLst>
                  <a:outerShdw blurRad="38100" dist="38100" dir="2700000" algn="tl">
                    <a:srgbClr val="000000">
                      <a:alpha val="43137"/>
                    </a:srgbClr>
                  </a:outerShdw>
                </a:effectLst>
              </a:rPr>
              <a:t>Terwolde</a:t>
            </a:r>
            <a:endParaRPr lang="nl-NL" sz="1000" b="1" cap="none" spc="0">
              <a:ln w="0"/>
              <a:solidFill>
                <a:schemeClr val="bg1"/>
              </a:solidFill>
              <a:effectLst>
                <a:outerShdw blurRad="38100" dist="38100" dir="2700000" algn="tl">
                  <a:srgbClr val="000000">
                    <a:alpha val="43137"/>
                  </a:srgbClr>
                </a:outerShdw>
              </a:effectLst>
            </a:endParaRPr>
          </a:p>
        </p:txBody>
      </p:sp>
      <p:sp>
        <p:nvSpPr>
          <p:cNvPr id="23" name="Rechthoek 22"/>
          <p:cNvSpPr/>
          <p:nvPr/>
        </p:nvSpPr>
        <p:spPr>
          <a:xfrm>
            <a:off x="1266531" y="1376946"/>
            <a:ext cx="725755" cy="246221"/>
          </a:xfrm>
          <a:prstGeom prst="rect">
            <a:avLst/>
          </a:prstGeom>
          <a:noFill/>
        </p:spPr>
        <p:txBody>
          <a:bodyPr wrap="square" lIns="91440" tIns="45720" rIns="91440" bIns="45720">
            <a:spAutoFit/>
          </a:bodyPr>
          <a:lstStyle/>
          <a:p>
            <a:pPr algn="ctr"/>
            <a:r>
              <a:rPr lang="nl-NL" sz="1000" b="1" cap="none" spc="0" smtClean="0">
                <a:ln w="0"/>
                <a:solidFill>
                  <a:schemeClr val="bg1"/>
                </a:solidFill>
                <a:effectLst>
                  <a:outerShdw blurRad="38100" dist="38100" dir="2700000" algn="tl">
                    <a:srgbClr val="000000">
                      <a:alpha val="43137"/>
                    </a:srgbClr>
                  </a:outerShdw>
                </a:effectLst>
              </a:rPr>
              <a:t>Wilp</a:t>
            </a:r>
            <a:endParaRPr lang="nl-NL" sz="1000" b="1" cap="none" spc="0">
              <a:ln w="0"/>
              <a:solidFill>
                <a:schemeClr val="bg1"/>
              </a:solidFill>
              <a:effectLst>
                <a:outerShdw blurRad="38100" dist="38100" dir="2700000" algn="tl">
                  <a:srgbClr val="000000">
                    <a:alpha val="43137"/>
                  </a:srgbClr>
                </a:outerShdw>
              </a:effectLst>
            </a:endParaRPr>
          </a:p>
        </p:txBody>
      </p:sp>
      <p:sp>
        <p:nvSpPr>
          <p:cNvPr id="26" name="Rechthoek 25"/>
          <p:cNvSpPr/>
          <p:nvPr/>
        </p:nvSpPr>
        <p:spPr>
          <a:xfrm>
            <a:off x="3819305" y="902950"/>
            <a:ext cx="618423" cy="246221"/>
          </a:xfrm>
          <a:prstGeom prst="rect">
            <a:avLst/>
          </a:prstGeom>
          <a:noFill/>
        </p:spPr>
        <p:txBody>
          <a:bodyPr wrap="square" lIns="91440" tIns="45720" rIns="91440" bIns="45720">
            <a:spAutoFit/>
          </a:bodyPr>
          <a:lstStyle/>
          <a:p>
            <a:pPr algn="ctr"/>
            <a:r>
              <a:rPr lang="nl-NL" sz="1000" b="1" cap="none" spc="0" smtClean="0">
                <a:ln w="0"/>
                <a:solidFill>
                  <a:schemeClr val="bg1"/>
                </a:solidFill>
                <a:effectLst>
                  <a:outerShdw blurRad="38100" dist="38100" dir="2700000" algn="tl">
                    <a:srgbClr val="000000">
                      <a:alpha val="43137"/>
                    </a:srgbClr>
                  </a:outerShdw>
                </a:effectLst>
              </a:rPr>
              <a:t>Holten</a:t>
            </a:r>
            <a:endParaRPr lang="nl-NL" sz="1000" b="1" cap="none" spc="0">
              <a:ln w="0"/>
              <a:solidFill>
                <a:schemeClr val="bg1"/>
              </a:solidFill>
              <a:effectLst>
                <a:outerShdw blurRad="38100" dist="38100" dir="2700000" algn="tl">
                  <a:srgbClr val="000000">
                    <a:alpha val="43137"/>
                  </a:srgbClr>
                </a:outerShdw>
              </a:effectLst>
            </a:endParaRPr>
          </a:p>
        </p:txBody>
      </p:sp>
      <p:sp>
        <p:nvSpPr>
          <p:cNvPr id="27" name="Rechthoek 26"/>
          <p:cNvSpPr/>
          <p:nvPr/>
        </p:nvSpPr>
        <p:spPr>
          <a:xfrm>
            <a:off x="1992286" y="1068886"/>
            <a:ext cx="888767" cy="246221"/>
          </a:xfrm>
          <a:prstGeom prst="rect">
            <a:avLst/>
          </a:prstGeom>
          <a:noFill/>
        </p:spPr>
        <p:txBody>
          <a:bodyPr wrap="square" lIns="91440" tIns="45720" rIns="91440" bIns="45720">
            <a:spAutoFit/>
          </a:bodyPr>
          <a:lstStyle/>
          <a:p>
            <a:pPr algn="ctr"/>
            <a:r>
              <a:rPr lang="nl-NL" sz="1000" b="1" cap="none" spc="0" smtClean="0">
                <a:ln w="0"/>
                <a:solidFill>
                  <a:schemeClr val="bg1"/>
                </a:solidFill>
                <a:effectLst>
                  <a:outerShdw blurRad="38100" dist="38100" dir="2700000" algn="tl">
                    <a:srgbClr val="000000">
                      <a:alpha val="43137"/>
                    </a:srgbClr>
                  </a:outerShdw>
                </a:effectLst>
              </a:rPr>
              <a:t>Deventer</a:t>
            </a:r>
            <a:endParaRPr lang="nl-NL" sz="1000" b="1" cap="none" spc="0">
              <a:ln w="0"/>
              <a:solidFill>
                <a:schemeClr val="bg1"/>
              </a:solidFill>
              <a:effectLst>
                <a:outerShdw blurRad="38100" dist="38100" dir="2700000" algn="tl">
                  <a:srgbClr val="000000">
                    <a:alpha val="43137"/>
                  </a:srgbClr>
                </a:outerShdw>
              </a:effectLst>
            </a:endParaRPr>
          </a:p>
        </p:txBody>
      </p:sp>
      <p:sp>
        <p:nvSpPr>
          <p:cNvPr id="28" name="Rechthoek 27"/>
          <p:cNvSpPr/>
          <p:nvPr/>
        </p:nvSpPr>
        <p:spPr>
          <a:xfrm>
            <a:off x="1475641" y="725900"/>
            <a:ext cx="813447" cy="246221"/>
          </a:xfrm>
          <a:prstGeom prst="rect">
            <a:avLst/>
          </a:prstGeom>
          <a:noFill/>
        </p:spPr>
        <p:txBody>
          <a:bodyPr wrap="square" lIns="91440" tIns="45720" rIns="91440" bIns="45720">
            <a:spAutoFit/>
          </a:bodyPr>
          <a:lstStyle/>
          <a:p>
            <a:pPr algn="ctr"/>
            <a:r>
              <a:rPr lang="nl-NL" sz="1000" b="1" cap="none" spc="0" smtClean="0">
                <a:ln w="0"/>
                <a:solidFill>
                  <a:schemeClr val="bg1"/>
                </a:solidFill>
                <a:effectLst>
                  <a:outerShdw blurRad="38100" dist="38100" dir="2700000" algn="tl">
                    <a:srgbClr val="000000">
                      <a:alpha val="43137"/>
                    </a:srgbClr>
                  </a:outerShdw>
                </a:effectLst>
              </a:rPr>
              <a:t>Diepenveen</a:t>
            </a:r>
            <a:endParaRPr lang="nl-NL" sz="1000" b="1" cap="none" spc="0">
              <a:ln w="0"/>
              <a:solidFill>
                <a:schemeClr val="bg1"/>
              </a:solidFill>
              <a:effectLst>
                <a:outerShdw blurRad="38100" dist="38100" dir="2700000" algn="tl">
                  <a:srgbClr val="000000">
                    <a:alpha val="43137"/>
                  </a:srgbClr>
                </a:outerShdw>
              </a:effectLst>
            </a:endParaRPr>
          </a:p>
        </p:txBody>
      </p:sp>
      <p:sp>
        <p:nvSpPr>
          <p:cNvPr id="30" name="Rechthoek 29"/>
          <p:cNvSpPr/>
          <p:nvPr/>
        </p:nvSpPr>
        <p:spPr>
          <a:xfrm>
            <a:off x="2281517" y="856808"/>
            <a:ext cx="802722" cy="246221"/>
          </a:xfrm>
          <a:prstGeom prst="rect">
            <a:avLst/>
          </a:prstGeom>
          <a:noFill/>
        </p:spPr>
        <p:txBody>
          <a:bodyPr wrap="square" lIns="91440" tIns="45720" rIns="91440" bIns="45720">
            <a:spAutoFit/>
          </a:bodyPr>
          <a:lstStyle/>
          <a:p>
            <a:pPr algn="ctr"/>
            <a:r>
              <a:rPr lang="nl-NL" sz="1000" b="1" cap="none" spc="0" smtClean="0">
                <a:ln w="0"/>
                <a:solidFill>
                  <a:schemeClr val="bg1"/>
                </a:solidFill>
                <a:effectLst>
                  <a:outerShdw blurRad="38100" dist="38100" dir="2700000" algn="tl">
                    <a:srgbClr val="000000">
                      <a:alpha val="43137"/>
                    </a:srgbClr>
                  </a:outerShdw>
                </a:effectLst>
              </a:rPr>
              <a:t>Schalkhaar</a:t>
            </a:r>
            <a:endParaRPr lang="nl-NL" sz="1000" b="1" cap="none" spc="0">
              <a:ln w="0"/>
              <a:solidFill>
                <a:schemeClr val="bg1"/>
              </a:solidFill>
              <a:effectLst>
                <a:outerShdw blurRad="38100" dist="38100" dir="2700000" algn="tl">
                  <a:srgbClr val="000000">
                    <a:alpha val="43137"/>
                  </a:srgbClr>
                </a:outerShdw>
              </a:effectLst>
            </a:endParaRPr>
          </a:p>
        </p:txBody>
      </p:sp>
      <p:sp>
        <p:nvSpPr>
          <p:cNvPr id="31" name="Rechthoek 30"/>
          <p:cNvSpPr/>
          <p:nvPr/>
        </p:nvSpPr>
        <p:spPr>
          <a:xfrm>
            <a:off x="2322034" y="1319419"/>
            <a:ext cx="802722" cy="246221"/>
          </a:xfrm>
          <a:prstGeom prst="rect">
            <a:avLst/>
          </a:prstGeom>
          <a:noFill/>
        </p:spPr>
        <p:txBody>
          <a:bodyPr wrap="square" lIns="91440" tIns="45720" rIns="91440" bIns="45720">
            <a:spAutoFit/>
          </a:bodyPr>
          <a:lstStyle/>
          <a:p>
            <a:pPr algn="ctr"/>
            <a:r>
              <a:rPr lang="nl-NL" sz="1000" b="1" cap="none" spc="0" smtClean="0">
                <a:ln w="0"/>
                <a:solidFill>
                  <a:schemeClr val="bg1"/>
                </a:solidFill>
                <a:effectLst>
                  <a:outerShdw blurRad="38100" dist="38100" dir="2700000" algn="tl">
                    <a:srgbClr val="000000">
                      <a:alpha val="43137"/>
                    </a:srgbClr>
                  </a:outerShdw>
                </a:effectLst>
              </a:rPr>
              <a:t>Epse</a:t>
            </a:r>
            <a:endParaRPr lang="nl-NL" sz="1000" b="1" cap="none" spc="0">
              <a:ln w="0"/>
              <a:solidFill>
                <a:schemeClr val="bg1"/>
              </a:solidFill>
              <a:effectLst>
                <a:outerShdw blurRad="38100" dist="38100" dir="2700000" algn="tl">
                  <a:srgbClr val="000000">
                    <a:alpha val="43137"/>
                  </a:srgbClr>
                </a:outerShdw>
              </a:effectLst>
            </a:endParaRPr>
          </a:p>
        </p:txBody>
      </p:sp>
      <p:sp>
        <p:nvSpPr>
          <p:cNvPr id="32" name="Rechthoek 31"/>
          <p:cNvSpPr/>
          <p:nvPr/>
        </p:nvSpPr>
        <p:spPr>
          <a:xfrm>
            <a:off x="2748070" y="292543"/>
            <a:ext cx="802722" cy="246221"/>
          </a:xfrm>
          <a:prstGeom prst="rect">
            <a:avLst/>
          </a:prstGeom>
          <a:noFill/>
        </p:spPr>
        <p:txBody>
          <a:bodyPr wrap="square" lIns="91440" tIns="45720" rIns="91440" bIns="45720">
            <a:spAutoFit/>
          </a:bodyPr>
          <a:lstStyle/>
          <a:p>
            <a:pPr algn="ctr"/>
            <a:r>
              <a:rPr lang="nl-NL" sz="1000" b="1" cap="none" spc="0" smtClean="0">
                <a:ln w="0"/>
                <a:solidFill>
                  <a:schemeClr val="bg1"/>
                </a:solidFill>
                <a:effectLst>
                  <a:outerShdw blurRad="38100" dist="38100" dir="2700000" algn="tl">
                    <a:srgbClr val="000000">
                      <a:alpha val="43137"/>
                    </a:srgbClr>
                  </a:outerShdw>
                </a:effectLst>
              </a:rPr>
              <a:t>Haarle </a:t>
            </a:r>
            <a:endParaRPr lang="nl-NL" sz="1000" b="1" cap="none" spc="0">
              <a:ln w="0"/>
              <a:solidFill>
                <a:schemeClr val="bg1"/>
              </a:solidFill>
              <a:effectLst>
                <a:outerShdw blurRad="38100" dist="38100" dir="2700000" algn="tl">
                  <a:srgbClr val="000000">
                    <a:alpha val="43137"/>
                  </a:srgbClr>
                </a:outerShdw>
              </a:effectLst>
            </a:endParaRPr>
          </a:p>
        </p:txBody>
      </p:sp>
      <p:sp>
        <p:nvSpPr>
          <p:cNvPr id="33" name="Rechthoek 32"/>
          <p:cNvSpPr/>
          <p:nvPr/>
        </p:nvSpPr>
        <p:spPr>
          <a:xfrm>
            <a:off x="1812811" y="1480157"/>
            <a:ext cx="802722" cy="246221"/>
          </a:xfrm>
          <a:prstGeom prst="rect">
            <a:avLst/>
          </a:prstGeom>
          <a:noFill/>
        </p:spPr>
        <p:txBody>
          <a:bodyPr wrap="square" lIns="91440" tIns="45720" rIns="91440" bIns="45720">
            <a:spAutoFit/>
          </a:bodyPr>
          <a:lstStyle/>
          <a:p>
            <a:pPr algn="ctr"/>
            <a:r>
              <a:rPr lang="nl-NL" sz="1000" b="1" cap="none" spc="0" dirty="0" smtClean="0">
                <a:ln w="0"/>
                <a:solidFill>
                  <a:schemeClr val="bg1"/>
                </a:solidFill>
                <a:effectLst>
                  <a:outerShdw blurRad="38100" dist="38100" dir="2700000" algn="tl">
                    <a:srgbClr val="000000">
                      <a:alpha val="43137"/>
                    </a:srgbClr>
                  </a:outerShdw>
                </a:effectLst>
              </a:rPr>
              <a:t>Gorssel</a:t>
            </a:r>
            <a:endParaRPr lang="nl-NL" sz="1000" b="1" cap="none" spc="0" dirty="0">
              <a:ln w="0"/>
              <a:solidFill>
                <a:schemeClr val="bg1"/>
              </a:solidFill>
              <a:effectLst>
                <a:outerShdw blurRad="38100" dist="38100" dir="2700000" algn="tl">
                  <a:srgbClr val="000000">
                    <a:alpha val="43137"/>
                  </a:srgbClr>
                </a:outerShdw>
              </a:effectLst>
            </a:endParaRPr>
          </a:p>
        </p:txBody>
      </p:sp>
      <p:sp>
        <p:nvSpPr>
          <p:cNvPr id="34" name="Rechthoek 33"/>
          <p:cNvSpPr/>
          <p:nvPr/>
        </p:nvSpPr>
        <p:spPr>
          <a:xfrm>
            <a:off x="930740" y="481228"/>
            <a:ext cx="618423" cy="246221"/>
          </a:xfrm>
          <a:prstGeom prst="rect">
            <a:avLst/>
          </a:prstGeom>
          <a:noFill/>
        </p:spPr>
        <p:txBody>
          <a:bodyPr wrap="square" lIns="91440" tIns="45720" rIns="91440" bIns="45720">
            <a:spAutoFit/>
          </a:bodyPr>
          <a:lstStyle/>
          <a:p>
            <a:pPr algn="ctr"/>
            <a:r>
              <a:rPr lang="nl-NL" sz="1000" b="1" cap="none" spc="0" smtClean="0">
                <a:ln w="0"/>
                <a:solidFill>
                  <a:schemeClr val="bg1"/>
                </a:solidFill>
                <a:effectLst>
                  <a:outerShdw blurRad="38100" dist="38100" dir="2700000" algn="tl">
                    <a:srgbClr val="000000">
                      <a:alpha val="43137"/>
                    </a:srgbClr>
                  </a:outerShdw>
                </a:effectLst>
              </a:rPr>
              <a:t>Olst</a:t>
            </a:r>
            <a:endParaRPr lang="nl-NL" sz="1000" b="1" cap="none" spc="0">
              <a:ln w="0"/>
              <a:solidFill>
                <a:schemeClr val="bg1"/>
              </a:solidFill>
              <a:effectLst>
                <a:outerShdw blurRad="38100" dist="38100" dir="2700000" algn="tl">
                  <a:srgbClr val="000000">
                    <a:alpha val="43137"/>
                  </a:srgbClr>
                </a:outerShdw>
              </a:effectLst>
            </a:endParaRPr>
          </a:p>
        </p:txBody>
      </p:sp>
      <p:sp>
        <p:nvSpPr>
          <p:cNvPr id="35" name="Rechthoek 34"/>
          <p:cNvSpPr/>
          <p:nvPr/>
        </p:nvSpPr>
        <p:spPr>
          <a:xfrm>
            <a:off x="4036367" y="1149171"/>
            <a:ext cx="802722" cy="246221"/>
          </a:xfrm>
          <a:prstGeom prst="rect">
            <a:avLst/>
          </a:prstGeom>
          <a:noFill/>
        </p:spPr>
        <p:txBody>
          <a:bodyPr wrap="square" lIns="91440" tIns="45720" rIns="91440" bIns="45720">
            <a:spAutoFit/>
          </a:bodyPr>
          <a:lstStyle/>
          <a:p>
            <a:pPr algn="ctr"/>
            <a:r>
              <a:rPr lang="nl-NL" sz="1000" b="1" cap="none" spc="0" smtClean="0">
                <a:ln w="0"/>
                <a:solidFill>
                  <a:schemeClr val="bg1"/>
                </a:solidFill>
                <a:effectLst>
                  <a:outerShdw blurRad="38100" dist="38100" dir="2700000" algn="tl">
                    <a:srgbClr val="000000">
                      <a:alpha val="43137"/>
                    </a:srgbClr>
                  </a:outerShdw>
                </a:effectLst>
              </a:rPr>
              <a:t>Markelo</a:t>
            </a:r>
            <a:endParaRPr lang="nl-NL" sz="1000" b="1" cap="none" spc="0">
              <a:ln w="0"/>
              <a:solidFill>
                <a:schemeClr val="bg1"/>
              </a:solidFill>
              <a:effectLst>
                <a:outerShdw blurRad="38100" dist="38100" dir="2700000" algn="tl">
                  <a:srgbClr val="000000">
                    <a:alpha val="43137"/>
                  </a:srgbClr>
                </a:outerShdw>
              </a:effectLst>
            </a:endParaRPr>
          </a:p>
        </p:txBody>
      </p:sp>
      <p:sp>
        <p:nvSpPr>
          <p:cNvPr id="36" name="Rechthoek 35"/>
          <p:cNvSpPr/>
          <p:nvPr/>
        </p:nvSpPr>
        <p:spPr>
          <a:xfrm>
            <a:off x="1710770" y="466309"/>
            <a:ext cx="618423" cy="246221"/>
          </a:xfrm>
          <a:prstGeom prst="rect">
            <a:avLst/>
          </a:prstGeom>
          <a:noFill/>
        </p:spPr>
        <p:txBody>
          <a:bodyPr wrap="square" lIns="91440" tIns="45720" rIns="91440" bIns="45720">
            <a:spAutoFit/>
          </a:bodyPr>
          <a:lstStyle/>
          <a:p>
            <a:pPr algn="ctr"/>
            <a:r>
              <a:rPr lang="nl-NL" sz="1000" b="1" cap="none" spc="0" smtClean="0">
                <a:ln w="0"/>
                <a:solidFill>
                  <a:schemeClr val="bg1"/>
                </a:solidFill>
                <a:effectLst>
                  <a:outerShdw blurRad="38100" dist="38100" dir="2700000" algn="tl">
                    <a:srgbClr val="000000">
                      <a:alpha val="43137"/>
                    </a:srgbClr>
                  </a:outerShdw>
                </a:effectLst>
              </a:rPr>
              <a:t>Wesepe</a:t>
            </a:r>
            <a:endParaRPr lang="nl-NL" sz="1000" b="1" cap="none" spc="0">
              <a:ln w="0"/>
              <a:solidFill>
                <a:schemeClr val="bg1"/>
              </a:solidFill>
              <a:effectLst>
                <a:outerShdw blurRad="38100" dist="38100" dir="2700000" algn="tl">
                  <a:srgbClr val="000000">
                    <a:alpha val="43137"/>
                  </a:srgbClr>
                </a:outerShdw>
              </a:effectLst>
            </a:endParaRPr>
          </a:p>
        </p:txBody>
      </p:sp>
      <p:sp>
        <p:nvSpPr>
          <p:cNvPr id="37" name="Rechthoek 36"/>
          <p:cNvSpPr/>
          <p:nvPr/>
        </p:nvSpPr>
        <p:spPr>
          <a:xfrm>
            <a:off x="2962139" y="1113967"/>
            <a:ext cx="802722" cy="246221"/>
          </a:xfrm>
          <a:prstGeom prst="rect">
            <a:avLst/>
          </a:prstGeom>
          <a:noFill/>
        </p:spPr>
        <p:txBody>
          <a:bodyPr wrap="square" lIns="91440" tIns="45720" rIns="91440" bIns="45720">
            <a:spAutoFit/>
          </a:bodyPr>
          <a:lstStyle/>
          <a:p>
            <a:pPr algn="ctr"/>
            <a:r>
              <a:rPr lang="nl-NL" sz="1000" b="1" cap="none" spc="0" smtClean="0">
                <a:ln w="0"/>
                <a:solidFill>
                  <a:schemeClr val="bg1"/>
                </a:solidFill>
                <a:effectLst>
                  <a:outerShdw blurRad="38100" dist="38100" dir="2700000" algn="tl">
                    <a:srgbClr val="000000">
                      <a:alpha val="43137"/>
                    </a:srgbClr>
                  </a:outerShdw>
                </a:effectLst>
              </a:rPr>
              <a:t>Bathmen</a:t>
            </a:r>
            <a:endParaRPr lang="nl-NL" sz="1000" b="1" cap="none" spc="0">
              <a:ln w="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6356850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12"/>
          </p:nvPr>
        </p:nvSpPr>
        <p:spPr/>
        <p:txBody>
          <a:bodyPr/>
          <a:lstStyle/>
          <a:p>
            <a:fld id="{3DE37326-B5A2-4D42-AC5D-9A3CB07E9A5A}" type="slidenum">
              <a:rPr lang="nl-NL" smtClean="0">
                <a:solidFill>
                  <a:prstClr val="black">
                    <a:tint val="75000"/>
                  </a:prstClr>
                </a:solidFill>
              </a:rPr>
              <a:pPr/>
              <a:t>10</a:t>
            </a:fld>
            <a:endParaRPr lang="nl-NL">
              <a:solidFill>
                <a:prstClr val="black">
                  <a:tint val="75000"/>
                </a:prstClr>
              </a:solidFill>
            </a:endParaRPr>
          </a:p>
        </p:txBody>
      </p:sp>
      <p:pic>
        <p:nvPicPr>
          <p:cNvPr id="3" name="Afbeelding 2">
            <a:hlinkClick r:id="rId2" action="ppaction://hlinksldjump"/>
          </p:cNvPr>
          <p:cNvPicPr>
            <a:picLocks noChangeAspect="1"/>
          </p:cNvPicPr>
          <p:nvPr/>
        </p:nvPicPr>
        <p:blipFill>
          <a:blip r:embed="rId3" cstate="print">
            <a:duotone>
              <a:prstClr val="black"/>
              <a:srgbClr val="003399">
                <a:tint val="45000"/>
                <a:satMod val="400000"/>
              </a:srgbClr>
            </a:duotone>
            <a:extLst>
              <a:ext uri="{28A0092B-C50C-407E-A947-70E740481C1C}">
                <a14:useLocalDpi xmlns:a14="http://schemas.microsoft.com/office/drawing/2010/main" val="0"/>
              </a:ext>
            </a:extLst>
          </a:blip>
          <a:stretch>
            <a:fillRect/>
          </a:stretch>
        </p:blipFill>
        <p:spPr>
          <a:xfrm>
            <a:off x="251520" y="388261"/>
            <a:ext cx="195486" cy="195486"/>
          </a:xfrm>
          <a:prstGeom prst="rect">
            <a:avLst/>
          </a:prstGeom>
          <a:noFill/>
          <a:ln>
            <a:noFill/>
          </a:ln>
        </p:spPr>
      </p:pic>
      <p:cxnSp>
        <p:nvCxnSpPr>
          <p:cNvPr id="6" name="Rechte verbindingslijn 5"/>
          <p:cNvCxnSpPr/>
          <p:nvPr/>
        </p:nvCxnSpPr>
        <p:spPr>
          <a:xfrm>
            <a:off x="132054" y="699542"/>
            <a:ext cx="8832434" cy="0"/>
          </a:xfrm>
          <a:prstGeom prst="line">
            <a:avLst/>
          </a:prstGeom>
          <a:ln w="12700">
            <a:solidFill>
              <a:srgbClr val="003399"/>
            </a:solidFill>
          </a:ln>
        </p:spPr>
        <p:style>
          <a:lnRef idx="1">
            <a:schemeClr val="accent1"/>
          </a:lnRef>
          <a:fillRef idx="0">
            <a:schemeClr val="accent1"/>
          </a:fillRef>
          <a:effectRef idx="0">
            <a:schemeClr val="accent1"/>
          </a:effectRef>
          <a:fontRef idx="minor">
            <a:schemeClr val="tx1"/>
          </a:fontRef>
        </p:style>
      </p:cxnSp>
      <p:sp>
        <p:nvSpPr>
          <p:cNvPr id="8" name="Rechthoek 7"/>
          <p:cNvSpPr/>
          <p:nvPr/>
        </p:nvSpPr>
        <p:spPr>
          <a:xfrm>
            <a:off x="611560" y="301338"/>
            <a:ext cx="2285241" cy="369332"/>
          </a:xfrm>
          <a:prstGeom prst="rect">
            <a:avLst/>
          </a:prstGeom>
        </p:spPr>
        <p:txBody>
          <a:bodyPr wrap="none">
            <a:spAutoFit/>
          </a:bodyPr>
          <a:lstStyle/>
          <a:p>
            <a:r>
              <a:rPr lang="nl-NL" b="1" dirty="0" smtClean="0"/>
              <a:t>HCDO: de Spoedpost </a:t>
            </a:r>
            <a:endParaRPr lang="nl-NL" b="1" dirty="0">
              <a:solidFill>
                <a:srgbClr val="FF0000"/>
              </a:solidFill>
            </a:endParaRPr>
          </a:p>
        </p:txBody>
      </p:sp>
      <p:sp>
        <p:nvSpPr>
          <p:cNvPr id="4" name="Rechthoek 3"/>
          <p:cNvSpPr/>
          <p:nvPr/>
        </p:nvSpPr>
        <p:spPr>
          <a:xfrm>
            <a:off x="6804248" y="330210"/>
            <a:ext cx="1186543" cy="307777"/>
          </a:xfrm>
          <a:prstGeom prst="rect">
            <a:avLst/>
          </a:prstGeom>
        </p:spPr>
        <p:txBody>
          <a:bodyPr wrap="none">
            <a:spAutoFit/>
          </a:bodyPr>
          <a:lstStyle/>
          <a:p>
            <a:r>
              <a:rPr lang="nl-NL" sz="1400" b="1" i="1"/>
              <a:t>Verrichtingen</a:t>
            </a:r>
          </a:p>
        </p:txBody>
      </p:sp>
      <p:sp>
        <p:nvSpPr>
          <p:cNvPr id="10" name="Tekstvak 9"/>
          <p:cNvSpPr txBox="1"/>
          <p:nvPr/>
        </p:nvSpPr>
        <p:spPr>
          <a:xfrm>
            <a:off x="467544" y="890023"/>
            <a:ext cx="8352928" cy="938719"/>
          </a:xfrm>
          <a:prstGeom prst="rect">
            <a:avLst/>
          </a:prstGeom>
          <a:noFill/>
        </p:spPr>
        <p:txBody>
          <a:bodyPr wrap="square" rtlCol="0">
            <a:spAutoFit/>
          </a:bodyPr>
          <a:lstStyle/>
          <a:p>
            <a:pPr>
              <a:defRPr/>
            </a:pPr>
            <a:r>
              <a:rPr lang="nl-NL" sz="1100" dirty="0"/>
              <a:t>Net als 2020 was het aantal verrichtingen in 2021 afwijkend ten opzicht van het langjarig gemiddelde (2009-20219). Het aantal verrichtingen 2021 ligt iets hoger dan in het eerste coronajaar. Het totaal aantal ligt nog wel ruim lager dan het langjarig gemiddelde. Naast het aantal verrichtingen is er ook een verschuiving zichtbaar in de verhouding tussen de verrichtingen. Er wordt meer telefonisch afgehandeld dan voor Corona. </a:t>
            </a:r>
            <a:endParaRPr lang="nl-NL" sz="1100" kern="0" dirty="0"/>
          </a:p>
          <a:p>
            <a:pPr>
              <a:defRPr/>
            </a:pPr>
            <a:endParaRPr kumimoji="0" lang="nl-NL" sz="1100" b="0" i="0" u="none" strike="noStrike" kern="0" cap="none" spc="0" normalizeH="0" baseline="0" noProof="0" dirty="0" smtClean="0">
              <a:ln>
                <a:noFill/>
              </a:ln>
              <a:solidFill>
                <a:srgbClr val="FF0000"/>
              </a:solidFill>
              <a:effectLst/>
              <a:uLnTx/>
              <a:uFillTx/>
            </a:endParaRPr>
          </a:p>
        </p:txBody>
      </p:sp>
      <p:pic>
        <p:nvPicPr>
          <p:cNvPr id="11" name="Afbeelding 10"/>
          <p:cNvPicPr>
            <a:picLocks noChangeAspect="1"/>
          </p:cNvPicPr>
          <p:nvPr/>
        </p:nvPicPr>
        <p:blipFill>
          <a:blip r:embed="rId4"/>
          <a:stretch>
            <a:fillRect/>
          </a:stretch>
        </p:blipFill>
        <p:spPr>
          <a:xfrm>
            <a:off x="467544" y="2179831"/>
            <a:ext cx="4327233" cy="2416983"/>
          </a:xfrm>
          <a:prstGeom prst="rect">
            <a:avLst/>
          </a:prstGeom>
        </p:spPr>
      </p:pic>
      <p:pic>
        <p:nvPicPr>
          <p:cNvPr id="13" name="Afbeelding 12"/>
          <p:cNvPicPr>
            <a:picLocks noChangeAspect="1"/>
          </p:cNvPicPr>
          <p:nvPr/>
        </p:nvPicPr>
        <p:blipFill>
          <a:blip r:embed="rId5"/>
          <a:stretch>
            <a:fillRect/>
          </a:stretch>
        </p:blipFill>
        <p:spPr>
          <a:xfrm>
            <a:off x="5004048" y="2179830"/>
            <a:ext cx="3794512" cy="2416983"/>
          </a:xfrm>
          <a:prstGeom prst="rect">
            <a:avLst/>
          </a:prstGeom>
        </p:spPr>
      </p:pic>
    </p:spTree>
    <p:extLst>
      <p:ext uri="{BB962C8B-B14F-4D97-AF65-F5344CB8AC3E}">
        <p14:creationId xmlns:p14="http://schemas.microsoft.com/office/powerpoint/2010/main" val="7970784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Afbeelding 2">
            <a:hlinkClick r:id="rId2" action="ppaction://hlinksldjump"/>
          </p:cNvPr>
          <p:cNvPicPr>
            <a:picLocks noChangeAspect="1"/>
          </p:cNvPicPr>
          <p:nvPr/>
        </p:nvPicPr>
        <p:blipFill>
          <a:blip r:embed="rId3" cstate="print">
            <a:duotone>
              <a:prstClr val="black"/>
              <a:srgbClr val="003399">
                <a:tint val="45000"/>
                <a:satMod val="400000"/>
              </a:srgbClr>
            </a:duotone>
            <a:extLst>
              <a:ext uri="{28A0092B-C50C-407E-A947-70E740481C1C}">
                <a14:useLocalDpi xmlns:a14="http://schemas.microsoft.com/office/drawing/2010/main" val="0"/>
              </a:ext>
            </a:extLst>
          </a:blip>
          <a:stretch>
            <a:fillRect/>
          </a:stretch>
        </p:blipFill>
        <p:spPr>
          <a:xfrm>
            <a:off x="251520" y="388261"/>
            <a:ext cx="195486" cy="195486"/>
          </a:xfrm>
          <a:prstGeom prst="rect">
            <a:avLst/>
          </a:prstGeom>
          <a:noFill/>
          <a:ln>
            <a:noFill/>
          </a:ln>
        </p:spPr>
      </p:pic>
      <p:cxnSp>
        <p:nvCxnSpPr>
          <p:cNvPr id="6" name="Rechte verbindingslijn 5"/>
          <p:cNvCxnSpPr/>
          <p:nvPr/>
        </p:nvCxnSpPr>
        <p:spPr>
          <a:xfrm>
            <a:off x="132054" y="699542"/>
            <a:ext cx="8832434" cy="0"/>
          </a:xfrm>
          <a:prstGeom prst="line">
            <a:avLst/>
          </a:prstGeom>
          <a:ln w="12700">
            <a:solidFill>
              <a:srgbClr val="003399"/>
            </a:solidFill>
          </a:ln>
        </p:spPr>
        <p:style>
          <a:lnRef idx="1">
            <a:schemeClr val="accent1"/>
          </a:lnRef>
          <a:fillRef idx="0">
            <a:schemeClr val="accent1"/>
          </a:fillRef>
          <a:effectRef idx="0">
            <a:schemeClr val="accent1"/>
          </a:effectRef>
          <a:fontRef idx="minor">
            <a:schemeClr val="tx1"/>
          </a:fontRef>
        </p:style>
      </p:cxnSp>
      <p:sp>
        <p:nvSpPr>
          <p:cNvPr id="8" name="Rechthoek 7"/>
          <p:cNvSpPr/>
          <p:nvPr/>
        </p:nvSpPr>
        <p:spPr>
          <a:xfrm>
            <a:off x="611560" y="301338"/>
            <a:ext cx="21730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smtClean="0">
                <a:ln>
                  <a:noFill/>
                </a:ln>
                <a:solidFill>
                  <a:prstClr val="black"/>
                </a:solidFill>
                <a:effectLst/>
                <a:uLnTx/>
                <a:uFillTx/>
                <a:latin typeface="Calibri"/>
                <a:ea typeface="+mn-ea"/>
                <a:cs typeface="+mn-cs"/>
              </a:rPr>
              <a:t>HCDO: de Spoedpost</a:t>
            </a:r>
            <a:endParaRPr kumimoji="0" lang="nl-NL" sz="1800" b="1" i="0" u="none" strike="noStrike" kern="1200" cap="none" spc="0" normalizeH="0" baseline="0" noProof="0" dirty="0">
              <a:ln>
                <a:noFill/>
              </a:ln>
              <a:solidFill>
                <a:srgbClr val="FF0000"/>
              </a:solidFill>
              <a:effectLst/>
              <a:uLnTx/>
              <a:uFillTx/>
              <a:latin typeface="Calibri"/>
              <a:ea typeface="+mn-ea"/>
              <a:cs typeface="+mn-cs"/>
            </a:endParaRPr>
          </a:p>
        </p:txBody>
      </p:sp>
      <p:sp>
        <p:nvSpPr>
          <p:cNvPr id="10" name="Rechthoek 9"/>
          <p:cNvSpPr/>
          <p:nvPr/>
        </p:nvSpPr>
        <p:spPr>
          <a:xfrm>
            <a:off x="6804248" y="330210"/>
            <a:ext cx="848887"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1" u="none" strike="noStrike" kern="1200" cap="none" spc="0" normalizeH="0" baseline="0" noProof="0" smtClean="0">
                <a:ln>
                  <a:noFill/>
                </a:ln>
                <a:solidFill>
                  <a:prstClr val="black"/>
                </a:solidFill>
                <a:effectLst/>
                <a:uLnTx/>
                <a:uFillTx/>
                <a:latin typeface="Calibri"/>
                <a:ea typeface="+mn-ea"/>
                <a:cs typeface="+mn-cs"/>
              </a:rPr>
              <a:t>Kwaliteit</a:t>
            </a:r>
            <a:endParaRPr kumimoji="0" lang="nl-NL" sz="1400" b="1" i="1" u="none" strike="noStrike" kern="1200" cap="none" spc="0" normalizeH="0" baseline="0" noProof="0">
              <a:ln>
                <a:noFill/>
              </a:ln>
              <a:solidFill>
                <a:prstClr val="black"/>
              </a:solidFill>
              <a:effectLst/>
              <a:uLnTx/>
              <a:uFillTx/>
              <a:latin typeface="Calibri"/>
              <a:ea typeface="+mn-ea"/>
              <a:cs typeface="+mn-cs"/>
            </a:endParaRPr>
          </a:p>
        </p:txBody>
      </p:sp>
      <p:sp>
        <p:nvSpPr>
          <p:cNvPr id="14" name="Titel 1"/>
          <p:cNvSpPr txBox="1">
            <a:spLocks/>
          </p:cNvSpPr>
          <p:nvPr/>
        </p:nvSpPr>
        <p:spPr>
          <a:xfrm>
            <a:off x="447006" y="770429"/>
            <a:ext cx="7617639" cy="1009234"/>
          </a:xfrm>
          <a:prstGeom prst="rect">
            <a:avLst/>
          </a:prstGeom>
        </p:spPr>
        <p:txBody>
          <a:bodyPr>
            <a:normAutofit fontScale="97500"/>
          </a:bodyPr>
          <a:lstStyle>
            <a:lvl1pPr algn="ctr" defTabSz="342850" rtl="0" eaLnBrk="1" latinLnBrk="0" hangingPunct="1">
              <a:spcBef>
                <a:spcPct val="0"/>
              </a:spcBef>
              <a:buNone/>
              <a:defRPr sz="1613" kern="1200">
                <a:solidFill>
                  <a:schemeClr val="tx1"/>
                </a:solidFill>
                <a:latin typeface="+mj-lt"/>
                <a:ea typeface="+mj-ea"/>
                <a:cs typeface="+mj-cs"/>
              </a:defRPr>
            </a:lvl1pPr>
          </a:lstStyle>
          <a:p>
            <a:pPr marL="0" marR="0" lvl="0" indent="0" algn="l" defTabSz="342850" rtl="0" eaLnBrk="1" fontAlgn="auto" latinLnBrk="0" hangingPunct="1">
              <a:lnSpc>
                <a:spcPct val="100000"/>
              </a:lnSpc>
              <a:spcBef>
                <a:spcPct val="0"/>
              </a:spcBef>
              <a:spcAft>
                <a:spcPts val="0"/>
              </a:spcAft>
              <a:buClrTx/>
              <a:buSzTx/>
              <a:buFontTx/>
              <a:buNone/>
              <a:tabLst/>
              <a:defRPr/>
            </a:pPr>
            <a:endParaRPr kumimoji="0" lang="nl-NL" sz="1100" b="0" i="0" u="none" strike="noStrike" kern="1200" cap="none" spc="0" normalizeH="0" baseline="0" noProof="0" dirty="0">
              <a:ln>
                <a:noFill/>
              </a:ln>
              <a:solidFill>
                <a:srgbClr val="FF0000"/>
              </a:solidFill>
              <a:effectLst/>
              <a:uLnTx/>
              <a:uFillTx/>
              <a:latin typeface="Calibri"/>
              <a:ea typeface="+mj-ea"/>
              <a:cs typeface="+mj-cs"/>
            </a:endParaRPr>
          </a:p>
        </p:txBody>
      </p:sp>
      <p:graphicFrame>
        <p:nvGraphicFramePr>
          <p:cNvPr id="20" name="Tijdelijke aanduiding voor inhoud 3"/>
          <p:cNvGraphicFramePr>
            <a:graphicFrameLocks/>
          </p:cNvGraphicFramePr>
          <p:nvPr>
            <p:extLst/>
          </p:nvPr>
        </p:nvGraphicFramePr>
        <p:xfrm>
          <a:off x="531050" y="1708072"/>
          <a:ext cx="7838255" cy="3306072"/>
        </p:xfrm>
        <a:graphic>
          <a:graphicData uri="http://schemas.openxmlformats.org/drawingml/2006/table">
            <a:tbl>
              <a:tblPr firstRow="1" bandRow="1"/>
              <a:tblGrid>
                <a:gridCol w="1921870">
                  <a:extLst>
                    <a:ext uri="{9D8B030D-6E8A-4147-A177-3AD203B41FA5}">
                      <a16:colId xmlns:a16="http://schemas.microsoft.com/office/drawing/2014/main" val="3788321111"/>
                    </a:ext>
                  </a:extLst>
                </a:gridCol>
                <a:gridCol w="1449578">
                  <a:extLst>
                    <a:ext uri="{9D8B030D-6E8A-4147-A177-3AD203B41FA5}">
                      <a16:colId xmlns:a16="http://schemas.microsoft.com/office/drawing/2014/main" val="2629143193"/>
                    </a:ext>
                  </a:extLst>
                </a:gridCol>
                <a:gridCol w="1449578">
                  <a:extLst>
                    <a:ext uri="{9D8B030D-6E8A-4147-A177-3AD203B41FA5}">
                      <a16:colId xmlns:a16="http://schemas.microsoft.com/office/drawing/2014/main" val="81354431"/>
                    </a:ext>
                  </a:extLst>
                </a:gridCol>
                <a:gridCol w="1449578">
                  <a:extLst>
                    <a:ext uri="{9D8B030D-6E8A-4147-A177-3AD203B41FA5}">
                      <a16:colId xmlns:a16="http://schemas.microsoft.com/office/drawing/2014/main" val="2593797547"/>
                    </a:ext>
                  </a:extLst>
                </a:gridCol>
                <a:gridCol w="1567651">
                  <a:extLst>
                    <a:ext uri="{9D8B030D-6E8A-4147-A177-3AD203B41FA5}">
                      <a16:colId xmlns:a16="http://schemas.microsoft.com/office/drawing/2014/main" val="4173350250"/>
                    </a:ext>
                  </a:extLst>
                </a:gridCol>
              </a:tblGrid>
              <a:tr h="376340">
                <a:tc>
                  <a:txBody>
                    <a:bodyPr/>
                    <a:lstStyle>
                      <a:lvl1pPr marL="0" algn="l" defTabSz="342850" rtl="0" eaLnBrk="1" latinLnBrk="0" hangingPunct="1">
                        <a:defRPr sz="713" b="1" kern="1200">
                          <a:solidFill>
                            <a:schemeClr val="lt1"/>
                          </a:solidFill>
                          <a:latin typeface="Calibri" panose="020F0502020204030204"/>
                        </a:defRPr>
                      </a:lvl1pPr>
                      <a:lvl2pPr marL="171425" algn="l" defTabSz="342850" rtl="0" eaLnBrk="1" latinLnBrk="0" hangingPunct="1">
                        <a:defRPr sz="713" b="1" kern="1200">
                          <a:solidFill>
                            <a:schemeClr val="lt1"/>
                          </a:solidFill>
                          <a:latin typeface="Calibri" panose="020F0502020204030204"/>
                        </a:defRPr>
                      </a:lvl2pPr>
                      <a:lvl3pPr marL="342850" algn="l" defTabSz="342850" rtl="0" eaLnBrk="1" latinLnBrk="0" hangingPunct="1">
                        <a:defRPr sz="713" b="1" kern="1200">
                          <a:solidFill>
                            <a:schemeClr val="lt1"/>
                          </a:solidFill>
                          <a:latin typeface="Calibri" panose="020F0502020204030204"/>
                        </a:defRPr>
                      </a:lvl3pPr>
                      <a:lvl4pPr marL="514269" algn="l" defTabSz="342850" rtl="0" eaLnBrk="1" latinLnBrk="0" hangingPunct="1">
                        <a:defRPr sz="713" b="1" kern="1200">
                          <a:solidFill>
                            <a:schemeClr val="lt1"/>
                          </a:solidFill>
                          <a:latin typeface="Calibri" panose="020F0502020204030204"/>
                        </a:defRPr>
                      </a:lvl4pPr>
                      <a:lvl5pPr marL="685694" algn="l" defTabSz="342850" rtl="0" eaLnBrk="1" latinLnBrk="0" hangingPunct="1">
                        <a:defRPr sz="713" b="1" kern="1200">
                          <a:solidFill>
                            <a:schemeClr val="lt1"/>
                          </a:solidFill>
                          <a:latin typeface="Calibri" panose="020F0502020204030204"/>
                        </a:defRPr>
                      </a:lvl5pPr>
                      <a:lvl6pPr marL="857119" algn="l" defTabSz="342850" rtl="0" eaLnBrk="1" latinLnBrk="0" hangingPunct="1">
                        <a:defRPr sz="713" b="1" kern="1200">
                          <a:solidFill>
                            <a:schemeClr val="lt1"/>
                          </a:solidFill>
                          <a:latin typeface="Calibri" panose="020F0502020204030204"/>
                        </a:defRPr>
                      </a:lvl6pPr>
                      <a:lvl7pPr marL="1028544" algn="l" defTabSz="342850" rtl="0" eaLnBrk="1" latinLnBrk="0" hangingPunct="1">
                        <a:defRPr sz="713" b="1" kern="1200">
                          <a:solidFill>
                            <a:schemeClr val="lt1"/>
                          </a:solidFill>
                          <a:latin typeface="Calibri" panose="020F0502020204030204"/>
                        </a:defRPr>
                      </a:lvl7pPr>
                      <a:lvl8pPr marL="1199967" algn="l" defTabSz="342850" rtl="0" eaLnBrk="1" latinLnBrk="0" hangingPunct="1">
                        <a:defRPr sz="713" b="1" kern="1200">
                          <a:solidFill>
                            <a:schemeClr val="lt1"/>
                          </a:solidFill>
                          <a:latin typeface="Calibri" panose="020F0502020204030204"/>
                        </a:defRPr>
                      </a:lvl8pPr>
                      <a:lvl9pPr marL="1371388" algn="l" defTabSz="342850" rtl="0" eaLnBrk="1" latinLnBrk="0" hangingPunct="1">
                        <a:defRPr sz="713" b="1" kern="1200">
                          <a:solidFill>
                            <a:schemeClr val="lt1"/>
                          </a:solidFill>
                          <a:latin typeface="Calibri" panose="020F0502020204030204"/>
                        </a:defRPr>
                      </a:lvl9pPr>
                    </a:lstStyle>
                    <a:p>
                      <a:pPr algn="ctr"/>
                      <a:r>
                        <a:rPr lang="nl-NL" sz="1100" dirty="0" smtClean="0"/>
                        <a:t>Indicatoren</a:t>
                      </a:r>
                      <a:endParaRPr lang="nl-NL" sz="1100" dirty="0"/>
                    </a:p>
                  </a:txBody>
                  <a:tcPr>
                    <a:lnL>
                      <a:noFill/>
                    </a:lnL>
                    <a:lnR>
                      <a:noFill/>
                    </a:lnR>
                    <a:lnT w="25400" cmpd="sng">
                      <a:solidFill>
                        <a:sysClr val="windowText" lastClr="000000"/>
                      </a:solidFill>
                    </a:lnT>
                    <a:lnB w="25400" cmpd="sng">
                      <a:solidFill>
                        <a:sysClr val="windowText" lastClr="000000"/>
                      </a:solidFill>
                    </a:lnB>
                    <a:lnTlToBr w="12700" cmpd="sng">
                      <a:noFill/>
                      <a:prstDash val="solid"/>
                    </a:lnTlToBr>
                    <a:lnBlToTr w="12700" cmpd="sng">
                      <a:noFill/>
                      <a:prstDash val="solid"/>
                    </a:lnBlToTr>
                    <a:solidFill>
                      <a:srgbClr val="70AD47"/>
                    </a:solidFill>
                  </a:tcPr>
                </a:tc>
                <a:tc>
                  <a:txBody>
                    <a:bodyPr/>
                    <a:lstStyle>
                      <a:lvl1pPr marL="0" algn="l" defTabSz="342850" rtl="0" eaLnBrk="1" latinLnBrk="0" hangingPunct="1">
                        <a:defRPr sz="713" b="1" kern="1200">
                          <a:solidFill>
                            <a:schemeClr val="lt1"/>
                          </a:solidFill>
                          <a:latin typeface="Calibri" panose="020F0502020204030204"/>
                        </a:defRPr>
                      </a:lvl1pPr>
                      <a:lvl2pPr marL="171425" algn="l" defTabSz="342850" rtl="0" eaLnBrk="1" latinLnBrk="0" hangingPunct="1">
                        <a:defRPr sz="713" b="1" kern="1200">
                          <a:solidFill>
                            <a:schemeClr val="lt1"/>
                          </a:solidFill>
                          <a:latin typeface="Calibri" panose="020F0502020204030204"/>
                        </a:defRPr>
                      </a:lvl2pPr>
                      <a:lvl3pPr marL="342850" algn="l" defTabSz="342850" rtl="0" eaLnBrk="1" latinLnBrk="0" hangingPunct="1">
                        <a:defRPr sz="713" b="1" kern="1200">
                          <a:solidFill>
                            <a:schemeClr val="lt1"/>
                          </a:solidFill>
                          <a:latin typeface="Calibri" panose="020F0502020204030204"/>
                        </a:defRPr>
                      </a:lvl3pPr>
                      <a:lvl4pPr marL="514269" algn="l" defTabSz="342850" rtl="0" eaLnBrk="1" latinLnBrk="0" hangingPunct="1">
                        <a:defRPr sz="713" b="1" kern="1200">
                          <a:solidFill>
                            <a:schemeClr val="lt1"/>
                          </a:solidFill>
                          <a:latin typeface="Calibri" panose="020F0502020204030204"/>
                        </a:defRPr>
                      </a:lvl4pPr>
                      <a:lvl5pPr marL="685694" algn="l" defTabSz="342850" rtl="0" eaLnBrk="1" latinLnBrk="0" hangingPunct="1">
                        <a:defRPr sz="713" b="1" kern="1200">
                          <a:solidFill>
                            <a:schemeClr val="lt1"/>
                          </a:solidFill>
                          <a:latin typeface="Calibri" panose="020F0502020204030204"/>
                        </a:defRPr>
                      </a:lvl5pPr>
                      <a:lvl6pPr marL="857119" algn="l" defTabSz="342850" rtl="0" eaLnBrk="1" latinLnBrk="0" hangingPunct="1">
                        <a:defRPr sz="713" b="1" kern="1200">
                          <a:solidFill>
                            <a:schemeClr val="lt1"/>
                          </a:solidFill>
                          <a:latin typeface="Calibri" panose="020F0502020204030204"/>
                        </a:defRPr>
                      </a:lvl6pPr>
                      <a:lvl7pPr marL="1028544" algn="l" defTabSz="342850" rtl="0" eaLnBrk="1" latinLnBrk="0" hangingPunct="1">
                        <a:defRPr sz="713" b="1" kern="1200">
                          <a:solidFill>
                            <a:schemeClr val="lt1"/>
                          </a:solidFill>
                          <a:latin typeface="Calibri" panose="020F0502020204030204"/>
                        </a:defRPr>
                      </a:lvl7pPr>
                      <a:lvl8pPr marL="1199967" algn="l" defTabSz="342850" rtl="0" eaLnBrk="1" latinLnBrk="0" hangingPunct="1">
                        <a:defRPr sz="713" b="1" kern="1200">
                          <a:solidFill>
                            <a:schemeClr val="lt1"/>
                          </a:solidFill>
                          <a:latin typeface="Calibri" panose="020F0502020204030204"/>
                        </a:defRPr>
                      </a:lvl8pPr>
                      <a:lvl9pPr marL="1371388" algn="l" defTabSz="342850" rtl="0" eaLnBrk="1" latinLnBrk="0" hangingPunct="1">
                        <a:defRPr sz="713" b="1" kern="1200">
                          <a:solidFill>
                            <a:schemeClr val="lt1"/>
                          </a:solidFill>
                          <a:latin typeface="Calibri" panose="020F0502020204030204"/>
                        </a:defRPr>
                      </a:lvl9pPr>
                    </a:lstStyle>
                    <a:p>
                      <a:pPr algn="ctr"/>
                      <a:r>
                        <a:rPr lang="nl-NL" sz="1100" dirty="0" smtClean="0"/>
                        <a:t>2021</a:t>
                      </a:r>
                      <a:endParaRPr lang="nl-NL" sz="1100" dirty="0"/>
                    </a:p>
                  </a:txBody>
                  <a:tcPr>
                    <a:lnL>
                      <a:noFill/>
                    </a:lnL>
                    <a:lnR>
                      <a:noFill/>
                    </a:lnR>
                    <a:lnT w="25400" cmpd="sng">
                      <a:solidFill>
                        <a:sysClr val="windowText" lastClr="000000"/>
                      </a:solidFill>
                    </a:lnT>
                    <a:lnB w="25400" cmpd="sng">
                      <a:solidFill>
                        <a:sysClr val="windowText" lastClr="000000"/>
                      </a:solidFill>
                    </a:lnB>
                    <a:lnTlToBr w="12700" cmpd="sng">
                      <a:noFill/>
                      <a:prstDash val="solid"/>
                    </a:lnTlToBr>
                    <a:lnBlToTr w="12700" cmpd="sng">
                      <a:noFill/>
                      <a:prstDash val="solid"/>
                    </a:lnBlToTr>
                    <a:solidFill>
                      <a:srgbClr val="70AD47"/>
                    </a:solidFill>
                  </a:tcPr>
                </a:tc>
                <a:tc>
                  <a:txBody>
                    <a:bodyPr/>
                    <a:lstStyle>
                      <a:lvl1pPr marL="0" algn="l" defTabSz="342850" rtl="0" eaLnBrk="1" latinLnBrk="0" hangingPunct="1">
                        <a:defRPr sz="713" b="1" kern="1200">
                          <a:solidFill>
                            <a:schemeClr val="lt1"/>
                          </a:solidFill>
                          <a:latin typeface="Calibri" panose="020F0502020204030204"/>
                        </a:defRPr>
                      </a:lvl1pPr>
                      <a:lvl2pPr marL="171425" algn="l" defTabSz="342850" rtl="0" eaLnBrk="1" latinLnBrk="0" hangingPunct="1">
                        <a:defRPr sz="713" b="1" kern="1200">
                          <a:solidFill>
                            <a:schemeClr val="lt1"/>
                          </a:solidFill>
                          <a:latin typeface="Calibri" panose="020F0502020204030204"/>
                        </a:defRPr>
                      </a:lvl2pPr>
                      <a:lvl3pPr marL="342850" algn="l" defTabSz="342850" rtl="0" eaLnBrk="1" latinLnBrk="0" hangingPunct="1">
                        <a:defRPr sz="713" b="1" kern="1200">
                          <a:solidFill>
                            <a:schemeClr val="lt1"/>
                          </a:solidFill>
                          <a:latin typeface="Calibri" panose="020F0502020204030204"/>
                        </a:defRPr>
                      </a:lvl3pPr>
                      <a:lvl4pPr marL="514269" algn="l" defTabSz="342850" rtl="0" eaLnBrk="1" latinLnBrk="0" hangingPunct="1">
                        <a:defRPr sz="713" b="1" kern="1200">
                          <a:solidFill>
                            <a:schemeClr val="lt1"/>
                          </a:solidFill>
                          <a:latin typeface="Calibri" panose="020F0502020204030204"/>
                        </a:defRPr>
                      </a:lvl4pPr>
                      <a:lvl5pPr marL="685694" algn="l" defTabSz="342850" rtl="0" eaLnBrk="1" latinLnBrk="0" hangingPunct="1">
                        <a:defRPr sz="713" b="1" kern="1200">
                          <a:solidFill>
                            <a:schemeClr val="lt1"/>
                          </a:solidFill>
                          <a:latin typeface="Calibri" panose="020F0502020204030204"/>
                        </a:defRPr>
                      </a:lvl5pPr>
                      <a:lvl6pPr marL="857119" algn="l" defTabSz="342850" rtl="0" eaLnBrk="1" latinLnBrk="0" hangingPunct="1">
                        <a:defRPr sz="713" b="1" kern="1200">
                          <a:solidFill>
                            <a:schemeClr val="lt1"/>
                          </a:solidFill>
                          <a:latin typeface="Calibri" panose="020F0502020204030204"/>
                        </a:defRPr>
                      </a:lvl6pPr>
                      <a:lvl7pPr marL="1028544" algn="l" defTabSz="342850" rtl="0" eaLnBrk="1" latinLnBrk="0" hangingPunct="1">
                        <a:defRPr sz="713" b="1" kern="1200">
                          <a:solidFill>
                            <a:schemeClr val="lt1"/>
                          </a:solidFill>
                          <a:latin typeface="Calibri" panose="020F0502020204030204"/>
                        </a:defRPr>
                      </a:lvl7pPr>
                      <a:lvl8pPr marL="1199967" algn="l" defTabSz="342850" rtl="0" eaLnBrk="1" latinLnBrk="0" hangingPunct="1">
                        <a:defRPr sz="713" b="1" kern="1200">
                          <a:solidFill>
                            <a:schemeClr val="lt1"/>
                          </a:solidFill>
                          <a:latin typeface="Calibri" panose="020F0502020204030204"/>
                        </a:defRPr>
                      </a:lvl8pPr>
                      <a:lvl9pPr marL="1371388" algn="l" defTabSz="342850" rtl="0" eaLnBrk="1" latinLnBrk="0" hangingPunct="1">
                        <a:defRPr sz="713" b="1" kern="1200">
                          <a:solidFill>
                            <a:schemeClr val="lt1"/>
                          </a:solidFill>
                          <a:latin typeface="Calibri" panose="020F0502020204030204"/>
                        </a:defRPr>
                      </a:lvl9pPr>
                    </a:lstStyle>
                    <a:p>
                      <a:pPr algn="ctr"/>
                      <a:r>
                        <a:rPr lang="nl-NL" sz="1100" dirty="0" smtClean="0"/>
                        <a:t>2020</a:t>
                      </a:r>
                      <a:endParaRPr lang="nl-NL" sz="1100" dirty="0"/>
                    </a:p>
                  </a:txBody>
                  <a:tcPr>
                    <a:lnL>
                      <a:noFill/>
                    </a:lnL>
                    <a:lnR>
                      <a:noFill/>
                    </a:lnR>
                    <a:lnT w="25400" cmpd="sng">
                      <a:solidFill>
                        <a:sysClr val="windowText" lastClr="000000"/>
                      </a:solidFill>
                    </a:lnT>
                    <a:lnB w="25400" cmpd="sng">
                      <a:solidFill>
                        <a:sysClr val="windowText" lastClr="000000"/>
                      </a:solidFill>
                    </a:lnB>
                    <a:lnTlToBr w="12700" cmpd="sng">
                      <a:noFill/>
                      <a:prstDash val="solid"/>
                    </a:lnTlToBr>
                    <a:lnBlToTr w="12700" cmpd="sng">
                      <a:noFill/>
                      <a:prstDash val="solid"/>
                    </a:lnBlToTr>
                    <a:solidFill>
                      <a:srgbClr val="70AD47"/>
                    </a:solidFill>
                  </a:tcPr>
                </a:tc>
                <a:tc>
                  <a:txBody>
                    <a:bodyPr/>
                    <a:lstStyle>
                      <a:lvl1pPr marL="0" algn="l" defTabSz="342850" rtl="0" eaLnBrk="1" latinLnBrk="0" hangingPunct="1">
                        <a:defRPr sz="713" b="1" kern="1200">
                          <a:solidFill>
                            <a:schemeClr val="lt1"/>
                          </a:solidFill>
                          <a:latin typeface="Calibri" panose="020F0502020204030204"/>
                        </a:defRPr>
                      </a:lvl1pPr>
                      <a:lvl2pPr marL="171425" algn="l" defTabSz="342850" rtl="0" eaLnBrk="1" latinLnBrk="0" hangingPunct="1">
                        <a:defRPr sz="713" b="1" kern="1200">
                          <a:solidFill>
                            <a:schemeClr val="lt1"/>
                          </a:solidFill>
                          <a:latin typeface="Calibri" panose="020F0502020204030204"/>
                        </a:defRPr>
                      </a:lvl2pPr>
                      <a:lvl3pPr marL="342850" algn="l" defTabSz="342850" rtl="0" eaLnBrk="1" latinLnBrk="0" hangingPunct="1">
                        <a:defRPr sz="713" b="1" kern="1200">
                          <a:solidFill>
                            <a:schemeClr val="lt1"/>
                          </a:solidFill>
                          <a:latin typeface="Calibri" panose="020F0502020204030204"/>
                        </a:defRPr>
                      </a:lvl3pPr>
                      <a:lvl4pPr marL="514269" algn="l" defTabSz="342850" rtl="0" eaLnBrk="1" latinLnBrk="0" hangingPunct="1">
                        <a:defRPr sz="713" b="1" kern="1200">
                          <a:solidFill>
                            <a:schemeClr val="lt1"/>
                          </a:solidFill>
                          <a:latin typeface="Calibri" panose="020F0502020204030204"/>
                        </a:defRPr>
                      </a:lvl4pPr>
                      <a:lvl5pPr marL="685694" algn="l" defTabSz="342850" rtl="0" eaLnBrk="1" latinLnBrk="0" hangingPunct="1">
                        <a:defRPr sz="713" b="1" kern="1200">
                          <a:solidFill>
                            <a:schemeClr val="lt1"/>
                          </a:solidFill>
                          <a:latin typeface="Calibri" panose="020F0502020204030204"/>
                        </a:defRPr>
                      </a:lvl5pPr>
                      <a:lvl6pPr marL="857119" algn="l" defTabSz="342850" rtl="0" eaLnBrk="1" latinLnBrk="0" hangingPunct="1">
                        <a:defRPr sz="713" b="1" kern="1200">
                          <a:solidFill>
                            <a:schemeClr val="lt1"/>
                          </a:solidFill>
                          <a:latin typeface="Calibri" panose="020F0502020204030204"/>
                        </a:defRPr>
                      </a:lvl6pPr>
                      <a:lvl7pPr marL="1028544" algn="l" defTabSz="342850" rtl="0" eaLnBrk="1" latinLnBrk="0" hangingPunct="1">
                        <a:defRPr sz="713" b="1" kern="1200">
                          <a:solidFill>
                            <a:schemeClr val="lt1"/>
                          </a:solidFill>
                          <a:latin typeface="Calibri" panose="020F0502020204030204"/>
                        </a:defRPr>
                      </a:lvl7pPr>
                      <a:lvl8pPr marL="1199967" algn="l" defTabSz="342850" rtl="0" eaLnBrk="1" latinLnBrk="0" hangingPunct="1">
                        <a:defRPr sz="713" b="1" kern="1200">
                          <a:solidFill>
                            <a:schemeClr val="lt1"/>
                          </a:solidFill>
                          <a:latin typeface="Calibri" panose="020F0502020204030204"/>
                        </a:defRPr>
                      </a:lvl8pPr>
                      <a:lvl9pPr marL="1371388" algn="l" defTabSz="342850" rtl="0" eaLnBrk="1" latinLnBrk="0" hangingPunct="1">
                        <a:defRPr sz="713" b="1" kern="1200">
                          <a:solidFill>
                            <a:schemeClr val="lt1"/>
                          </a:solidFill>
                          <a:latin typeface="Calibri" panose="020F0502020204030204"/>
                        </a:defRPr>
                      </a:lvl9pPr>
                    </a:lstStyle>
                    <a:p>
                      <a:pPr algn="ctr"/>
                      <a:r>
                        <a:rPr lang="nl-NL" sz="1100" dirty="0" smtClean="0"/>
                        <a:t>2019</a:t>
                      </a:r>
                      <a:endParaRPr lang="nl-NL" sz="1100" dirty="0"/>
                    </a:p>
                  </a:txBody>
                  <a:tcPr>
                    <a:lnL>
                      <a:noFill/>
                    </a:lnL>
                    <a:lnR>
                      <a:noFill/>
                    </a:lnR>
                    <a:lnT w="25400" cmpd="sng">
                      <a:solidFill>
                        <a:sysClr val="windowText" lastClr="000000"/>
                      </a:solidFill>
                    </a:lnT>
                    <a:lnB w="25400" cmpd="sng">
                      <a:solidFill>
                        <a:sysClr val="windowText" lastClr="000000"/>
                      </a:solidFill>
                    </a:lnB>
                    <a:lnTlToBr w="12700" cmpd="sng">
                      <a:noFill/>
                      <a:prstDash val="solid"/>
                    </a:lnTlToBr>
                    <a:lnBlToTr w="12700" cmpd="sng">
                      <a:noFill/>
                      <a:prstDash val="solid"/>
                    </a:lnBlToTr>
                    <a:solidFill>
                      <a:srgbClr val="70AD47"/>
                    </a:solidFill>
                  </a:tcPr>
                </a:tc>
                <a:tc>
                  <a:txBody>
                    <a:bodyPr/>
                    <a:lstStyle>
                      <a:lvl1pPr marL="0" algn="l" defTabSz="342850" rtl="0" eaLnBrk="1" latinLnBrk="0" hangingPunct="1">
                        <a:defRPr sz="713" b="1" kern="1200">
                          <a:solidFill>
                            <a:schemeClr val="lt1"/>
                          </a:solidFill>
                          <a:latin typeface="Calibri" panose="020F0502020204030204"/>
                        </a:defRPr>
                      </a:lvl1pPr>
                      <a:lvl2pPr marL="171425" algn="l" defTabSz="342850" rtl="0" eaLnBrk="1" latinLnBrk="0" hangingPunct="1">
                        <a:defRPr sz="713" b="1" kern="1200">
                          <a:solidFill>
                            <a:schemeClr val="lt1"/>
                          </a:solidFill>
                          <a:latin typeface="Calibri" panose="020F0502020204030204"/>
                        </a:defRPr>
                      </a:lvl2pPr>
                      <a:lvl3pPr marL="342850" algn="l" defTabSz="342850" rtl="0" eaLnBrk="1" latinLnBrk="0" hangingPunct="1">
                        <a:defRPr sz="713" b="1" kern="1200">
                          <a:solidFill>
                            <a:schemeClr val="lt1"/>
                          </a:solidFill>
                          <a:latin typeface="Calibri" panose="020F0502020204030204"/>
                        </a:defRPr>
                      </a:lvl3pPr>
                      <a:lvl4pPr marL="514269" algn="l" defTabSz="342850" rtl="0" eaLnBrk="1" latinLnBrk="0" hangingPunct="1">
                        <a:defRPr sz="713" b="1" kern="1200">
                          <a:solidFill>
                            <a:schemeClr val="lt1"/>
                          </a:solidFill>
                          <a:latin typeface="Calibri" panose="020F0502020204030204"/>
                        </a:defRPr>
                      </a:lvl4pPr>
                      <a:lvl5pPr marL="685694" algn="l" defTabSz="342850" rtl="0" eaLnBrk="1" latinLnBrk="0" hangingPunct="1">
                        <a:defRPr sz="713" b="1" kern="1200">
                          <a:solidFill>
                            <a:schemeClr val="lt1"/>
                          </a:solidFill>
                          <a:latin typeface="Calibri" panose="020F0502020204030204"/>
                        </a:defRPr>
                      </a:lvl5pPr>
                      <a:lvl6pPr marL="857119" algn="l" defTabSz="342850" rtl="0" eaLnBrk="1" latinLnBrk="0" hangingPunct="1">
                        <a:defRPr sz="713" b="1" kern="1200">
                          <a:solidFill>
                            <a:schemeClr val="lt1"/>
                          </a:solidFill>
                          <a:latin typeface="Calibri" panose="020F0502020204030204"/>
                        </a:defRPr>
                      </a:lvl6pPr>
                      <a:lvl7pPr marL="1028544" algn="l" defTabSz="342850" rtl="0" eaLnBrk="1" latinLnBrk="0" hangingPunct="1">
                        <a:defRPr sz="713" b="1" kern="1200">
                          <a:solidFill>
                            <a:schemeClr val="lt1"/>
                          </a:solidFill>
                          <a:latin typeface="Calibri" panose="020F0502020204030204"/>
                        </a:defRPr>
                      </a:lvl7pPr>
                      <a:lvl8pPr marL="1199967" algn="l" defTabSz="342850" rtl="0" eaLnBrk="1" latinLnBrk="0" hangingPunct="1">
                        <a:defRPr sz="713" b="1" kern="1200">
                          <a:solidFill>
                            <a:schemeClr val="lt1"/>
                          </a:solidFill>
                          <a:latin typeface="Calibri" panose="020F0502020204030204"/>
                        </a:defRPr>
                      </a:lvl8pPr>
                      <a:lvl9pPr marL="1371388" algn="l" defTabSz="342850" rtl="0" eaLnBrk="1" latinLnBrk="0" hangingPunct="1">
                        <a:defRPr sz="713" b="1" kern="1200">
                          <a:solidFill>
                            <a:schemeClr val="lt1"/>
                          </a:solidFill>
                          <a:latin typeface="Calibri" panose="020F0502020204030204"/>
                        </a:defRPr>
                      </a:lvl9pPr>
                    </a:lstStyle>
                    <a:p>
                      <a:pPr algn="ctr"/>
                      <a:r>
                        <a:rPr lang="nl-NL" sz="1100" dirty="0" smtClean="0"/>
                        <a:t>Streefnorm</a:t>
                      </a:r>
                      <a:endParaRPr lang="nl-NL" sz="1100" dirty="0"/>
                    </a:p>
                  </a:txBody>
                  <a:tcPr>
                    <a:lnL>
                      <a:noFill/>
                    </a:lnL>
                    <a:lnR>
                      <a:noFill/>
                    </a:lnR>
                    <a:lnT w="25400" cmpd="sng">
                      <a:solidFill>
                        <a:sysClr val="windowText" lastClr="000000"/>
                      </a:solidFill>
                    </a:lnT>
                    <a:lnB w="25400" cmpd="sng">
                      <a:solidFill>
                        <a:sysClr val="windowText" lastClr="000000"/>
                      </a:solidFill>
                    </a:lnB>
                    <a:lnTlToBr w="12700" cmpd="sng">
                      <a:noFill/>
                      <a:prstDash val="solid"/>
                    </a:lnTlToBr>
                    <a:lnBlToTr w="12700" cmpd="sng">
                      <a:noFill/>
                      <a:prstDash val="solid"/>
                    </a:lnBlToTr>
                    <a:solidFill>
                      <a:srgbClr val="70AD47"/>
                    </a:solidFill>
                  </a:tcPr>
                </a:tc>
                <a:extLst>
                  <a:ext uri="{0D108BD9-81ED-4DB2-BD59-A6C34878D82A}">
                    <a16:rowId xmlns:a16="http://schemas.microsoft.com/office/drawing/2014/main" val="3290534206"/>
                  </a:ext>
                </a:extLst>
              </a:tr>
              <a:tr h="433049">
                <a:tc>
                  <a:txBody>
                    <a:bodyPr/>
                    <a:lstStyle>
                      <a:lvl1pPr marL="0" algn="l" defTabSz="342850" rtl="0" eaLnBrk="1" latinLnBrk="0" hangingPunct="1">
                        <a:defRPr sz="713" kern="1200">
                          <a:solidFill>
                            <a:schemeClr val="dk1"/>
                          </a:solidFill>
                          <a:latin typeface="Calibri" panose="020F0502020204030204"/>
                        </a:defRPr>
                      </a:lvl1pPr>
                      <a:lvl2pPr marL="171425" algn="l" defTabSz="342850" rtl="0" eaLnBrk="1" latinLnBrk="0" hangingPunct="1">
                        <a:defRPr sz="713" kern="1200">
                          <a:solidFill>
                            <a:schemeClr val="dk1"/>
                          </a:solidFill>
                          <a:latin typeface="Calibri" panose="020F0502020204030204"/>
                        </a:defRPr>
                      </a:lvl2pPr>
                      <a:lvl3pPr marL="342850" algn="l" defTabSz="342850" rtl="0" eaLnBrk="1" latinLnBrk="0" hangingPunct="1">
                        <a:defRPr sz="713" kern="1200">
                          <a:solidFill>
                            <a:schemeClr val="dk1"/>
                          </a:solidFill>
                          <a:latin typeface="Calibri" panose="020F0502020204030204"/>
                        </a:defRPr>
                      </a:lvl3pPr>
                      <a:lvl4pPr marL="514269" algn="l" defTabSz="342850" rtl="0" eaLnBrk="1" latinLnBrk="0" hangingPunct="1">
                        <a:defRPr sz="713" kern="1200">
                          <a:solidFill>
                            <a:schemeClr val="dk1"/>
                          </a:solidFill>
                          <a:latin typeface="Calibri" panose="020F0502020204030204"/>
                        </a:defRPr>
                      </a:lvl4pPr>
                      <a:lvl5pPr marL="685694" algn="l" defTabSz="342850" rtl="0" eaLnBrk="1" latinLnBrk="0" hangingPunct="1">
                        <a:defRPr sz="713" kern="1200">
                          <a:solidFill>
                            <a:schemeClr val="dk1"/>
                          </a:solidFill>
                          <a:latin typeface="Calibri" panose="020F0502020204030204"/>
                        </a:defRPr>
                      </a:lvl5pPr>
                      <a:lvl6pPr marL="857119" algn="l" defTabSz="342850" rtl="0" eaLnBrk="1" latinLnBrk="0" hangingPunct="1">
                        <a:defRPr sz="713" kern="1200">
                          <a:solidFill>
                            <a:schemeClr val="dk1"/>
                          </a:solidFill>
                          <a:latin typeface="Calibri" panose="020F0502020204030204"/>
                        </a:defRPr>
                      </a:lvl6pPr>
                      <a:lvl7pPr marL="1028544" algn="l" defTabSz="342850" rtl="0" eaLnBrk="1" latinLnBrk="0" hangingPunct="1">
                        <a:defRPr sz="713" kern="1200">
                          <a:solidFill>
                            <a:schemeClr val="dk1"/>
                          </a:solidFill>
                          <a:latin typeface="Calibri" panose="020F0502020204030204"/>
                        </a:defRPr>
                      </a:lvl7pPr>
                      <a:lvl8pPr marL="1199967" algn="l" defTabSz="342850" rtl="0" eaLnBrk="1" latinLnBrk="0" hangingPunct="1">
                        <a:defRPr sz="713" kern="1200">
                          <a:solidFill>
                            <a:schemeClr val="dk1"/>
                          </a:solidFill>
                          <a:latin typeface="Calibri" panose="020F0502020204030204"/>
                        </a:defRPr>
                      </a:lvl8pPr>
                      <a:lvl9pPr marL="1371388" algn="l" defTabSz="342850" rtl="0" eaLnBrk="1" latinLnBrk="0" hangingPunct="1">
                        <a:defRPr sz="713" kern="1200">
                          <a:solidFill>
                            <a:schemeClr val="dk1"/>
                          </a:solidFill>
                          <a:latin typeface="Calibri" panose="020F0502020204030204"/>
                        </a:defRPr>
                      </a:lvl9pPr>
                    </a:lstStyle>
                    <a:p>
                      <a:pPr algn="r"/>
                      <a:r>
                        <a:rPr lang="nl-NL" sz="1100" dirty="0" smtClean="0">
                          <a:latin typeface="Calibri" panose="020F0502020204030204" pitchFamily="34" charset="0"/>
                          <a:cs typeface="Calibri" panose="020F0502020204030204" pitchFamily="34" charset="0"/>
                        </a:rPr>
                        <a:t>Spoedlijn</a:t>
                      </a:r>
                      <a:r>
                        <a:rPr lang="nl-NL" sz="1100" dirty="0" smtClean="0"/>
                        <a:t> </a:t>
                      </a:r>
                    </a:p>
                    <a:p>
                      <a:pPr algn="r"/>
                      <a:r>
                        <a:rPr lang="nl-NL" sz="1100" dirty="0" smtClean="0"/>
                        <a:t>&lt; 30 sec</a:t>
                      </a:r>
                      <a:endParaRPr lang="nl-NL" sz="1100" dirty="0"/>
                    </a:p>
                  </a:txBody>
                  <a:tcPr>
                    <a:lnL>
                      <a:noFill/>
                    </a:lnL>
                    <a:lnR>
                      <a:noFill/>
                    </a:lnR>
                    <a:lnT w="25400" cmpd="sng">
                      <a:solidFill>
                        <a:sysClr val="windowText" lastClr="000000"/>
                      </a:solidFill>
                    </a:lnT>
                    <a:lnB>
                      <a:no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342850" rtl="0" eaLnBrk="1" latinLnBrk="0" hangingPunct="1">
                        <a:defRPr sz="713" kern="1200">
                          <a:solidFill>
                            <a:schemeClr val="dk1"/>
                          </a:solidFill>
                          <a:latin typeface="Calibri" panose="020F0502020204030204"/>
                        </a:defRPr>
                      </a:lvl1pPr>
                      <a:lvl2pPr marL="171425" algn="l" defTabSz="342850" rtl="0" eaLnBrk="1" latinLnBrk="0" hangingPunct="1">
                        <a:defRPr sz="713" kern="1200">
                          <a:solidFill>
                            <a:schemeClr val="dk1"/>
                          </a:solidFill>
                          <a:latin typeface="Calibri" panose="020F0502020204030204"/>
                        </a:defRPr>
                      </a:lvl2pPr>
                      <a:lvl3pPr marL="342850" algn="l" defTabSz="342850" rtl="0" eaLnBrk="1" latinLnBrk="0" hangingPunct="1">
                        <a:defRPr sz="713" kern="1200">
                          <a:solidFill>
                            <a:schemeClr val="dk1"/>
                          </a:solidFill>
                          <a:latin typeface="Calibri" panose="020F0502020204030204"/>
                        </a:defRPr>
                      </a:lvl3pPr>
                      <a:lvl4pPr marL="514269" algn="l" defTabSz="342850" rtl="0" eaLnBrk="1" latinLnBrk="0" hangingPunct="1">
                        <a:defRPr sz="713" kern="1200">
                          <a:solidFill>
                            <a:schemeClr val="dk1"/>
                          </a:solidFill>
                          <a:latin typeface="Calibri" panose="020F0502020204030204"/>
                        </a:defRPr>
                      </a:lvl4pPr>
                      <a:lvl5pPr marL="685694" algn="l" defTabSz="342850" rtl="0" eaLnBrk="1" latinLnBrk="0" hangingPunct="1">
                        <a:defRPr sz="713" kern="1200">
                          <a:solidFill>
                            <a:schemeClr val="dk1"/>
                          </a:solidFill>
                          <a:latin typeface="Calibri" panose="020F0502020204030204"/>
                        </a:defRPr>
                      </a:lvl5pPr>
                      <a:lvl6pPr marL="857119" algn="l" defTabSz="342850" rtl="0" eaLnBrk="1" latinLnBrk="0" hangingPunct="1">
                        <a:defRPr sz="713" kern="1200">
                          <a:solidFill>
                            <a:schemeClr val="dk1"/>
                          </a:solidFill>
                          <a:latin typeface="Calibri" panose="020F0502020204030204"/>
                        </a:defRPr>
                      </a:lvl6pPr>
                      <a:lvl7pPr marL="1028544" algn="l" defTabSz="342850" rtl="0" eaLnBrk="1" latinLnBrk="0" hangingPunct="1">
                        <a:defRPr sz="713" kern="1200">
                          <a:solidFill>
                            <a:schemeClr val="dk1"/>
                          </a:solidFill>
                          <a:latin typeface="Calibri" panose="020F0502020204030204"/>
                        </a:defRPr>
                      </a:lvl7pPr>
                      <a:lvl8pPr marL="1199967" algn="l" defTabSz="342850" rtl="0" eaLnBrk="1" latinLnBrk="0" hangingPunct="1">
                        <a:defRPr sz="713" kern="1200">
                          <a:solidFill>
                            <a:schemeClr val="dk1"/>
                          </a:solidFill>
                          <a:latin typeface="Calibri" panose="020F0502020204030204"/>
                        </a:defRPr>
                      </a:lvl8pPr>
                      <a:lvl9pPr marL="1371388" algn="l" defTabSz="342850" rtl="0" eaLnBrk="1" latinLnBrk="0" hangingPunct="1">
                        <a:defRPr sz="713" kern="1200">
                          <a:solidFill>
                            <a:schemeClr val="dk1"/>
                          </a:solidFill>
                          <a:latin typeface="Calibri" panose="020F0502020204030204"/>
                        </a:defRPr>
                      </a:lvl9pPr>
                    </a:lstStyle>
                    <a:p>
                      <a:pPr algn="ctr"/>
                      <a:r>
                        <a:rPr lang="nl-NL" sz="1100" dirty="0" smtClean="0"/>
                        <a:t>99%</a:t>
                      </a:r>
                      <a:endParaRPr lang="nl-NL" sz="1100" dirty="0"/>
                    </a:p>
                  </a:txBody>
                  <a:tcPr>
                    <a:lnL>
                      <a:noFill/>
                    </a:lnL>
                    <a:lnR>
                      <a:noFill/>
                    </a:lnR>
                    <a:lnT w="25400" cmpd="sng">
                      <a:solidFill>
                        <a:sysClr val="windowText" lastClr="000000"/>
                      </a:solidFill>
                    </a:lnT>
                    <a:lnB>
                      <a:no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342850" rtl="0" eaLnBrk="1" latinLnBrk="0" hangingPunct="1">
                        <a:defRPr sz="713" kern="1200">
                          <a:solidFill>
                            <a:schemeClr val="dk1"/>
                          </a:solidFill>
                          <a:latin typeface="Calibri" panose="020F0502020204030204"/>
                        </a:defRPr>
                      </a:lvl1pPr>
                      <a:lvl2pPr marL="171425" algn="l" defTabSz="342850" rtl="0" eaLnBrk="1" latinLnBrk="0" hangingPunct="1">
                        <a:defRPr sz="713" kern="1200">
                          <a:solidFill>
                            <a:schemeClr val="dk1"/>
                          </a:solidFill>
                          <a:latin typeface="Calibri" panose="020F0502020204030204"/>
                        </a:defRPr>
                      </a:lvl2pPr>
                      <a:lvl3pPr marL="342850" algn="l" defTabSz="342850" rtl="0" eaLnBrk="1" latinLnBrk="0" hangingPunct="1">
                        <a:defRPr sz="713" kern="1200">
                          <a:solidFill>
                            <a:schemeClr val="dk1"/>
                          </a:solidFill>
                          <a:latin typeface="Calibri" panose="020F0502020204030204"/>
                        </a:defRPr>
                      </a:lvl3pPr>
                      <a:lvl4pPr marL="514269" algn="l" defTabSz="342850" rtl="0" eaLnBrk="1" latinLnBrk="0" hangingPunct="1">
                        <a:defRPr sz="713" kern="1200">
                          <a:solidFill>
                            <a:schemeClr val="dk1"/>
                          </a:solidFill>
                          <a:latin typeface="Calibri" panose="020F0502020204030204"/>
                        </a:defRPr>
                      </a:lvl4pPr>
                      <a:lvl5pPr marL="685694" algn="l" defTabSz="342850" rtl="0" eaLnBrk="1" latinLnBrk="0" hangingPunct="1">
                        <a:defRPr sz="713" kern="1200">
                          <a:solidFill>
                            <a:schemeClr val="dk1"/>
                          </a:solidFill>
                          <a:latin typeface="Calibri" panose="020F0502020204030204"/>
                        </a:defRPr>
                      </a:lvl5pPr>
                      <a:lvl6pPr marL="857119" algn="l" defTabSz="342850" rtl="0" eaLnBrk="1" latinLnBrk="0" hangingPunct="1">
                        <a:defRPr sz="713" kern="1200">
                          <a:solidFill>
                            <a:schemeClr val="dk1"/>
                          </a:solidFill>
                          <a:latin typeface="Calibri" panose="020F0502020204030204"/>
                        </a:defRPr>
                      </a:lvl6pPr>
                      <a:lvl7pPr marL="1028544" algn="l" defTabSz="342850" rtl="0" eaLnBrk="1" latinLnBrk="0" hangingPunct="1">
                        <a:defRPr sz="713" kern="1200">
                          <a:solidFill>
                            <a:schemeClr val="dk1"/>
                          </a:solidFill>
                          <a:latin typeface="Calibri" panose="020F0502020204030204"/>
                        </a:defRPr>
                      </a:lvl7pPr>
                      <a:lvl8pPr marL="1199967" algn="l" defTabSz="342850" rtl="0" eaLnBrk="1" latinLnBrk="0" hangingPunct="1">
                        <a:defRPr sz="713" kern="1200">
                          <a:solidFill>
                            <a:schemeClr val="dk1"/>
                          </a:solidFill>
                          <a:latin typeface="Calibri" panose="020F0502020204030204"/>
                        </a:defRPr>
                      </a:lvl8pPr>
                      <a:lvl9pPr marL="1371388" algn="l" defTabSz="342850" rtl="0" eaLnBrk="1" latinLnBrk="0" hangingPunct="1">
                        <a:defRPr sz="713" kern="1200">
                          <a:solidFill>
                            <a:schemeClr val="dk1"/>
                          </a:solidFill>
                          <a:latin typeface="Calibri" panose="020F0502020204030204"/>
                        </a:defRPr>
                      </a:lvl9pPr>
                    </a:lstStyle>
                    <a:p>
                      <a:pPr algn="ctr"/>
                      <a:r>
                        <a:rPr lang="nl-NL" sz="1100" dirty="0" smtClean="0"/>
                        <a:t>99%</a:t>
                      </a:r>
                      <a:endParaRPr lang="nl-NL" sz="1100" dirty="0"/>
                    </a:p>
                  </a:txBody>
                  <a:tcPr>
                    <a:lnL>
                      <a:noFill/>
                    </a:lnL>
                    <a:lnR>
                      <a:noFill/>
                    </a:lnR>
                    <a:lnT w="25400" cmpd="sng">
                      <a:solidFill>
                        <a:sysClr val="windowText" lastClr="000000"/>
                      </a:solidFill>
                    </a:lnT>
                    <a:lnB>
                      <a:no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342850" rtl="0" eaLnBrk="1" latinLnBrk="0" hangingPunct="1">
                        <a:defRPr sz="713" kern="1200">
                          <a:solidFill>
                            <a:schemeClr val="dk1"/>
                          </a:solidFill>
                          <a:latin typeface="Calibri" panose="020F0502020204030204"/>
                        </a:defRPr>
                      </a:lvl1pPr>
                      <a:lvl2pPr marL="171425" algn="l" defTabSz="342850" rtl="0" eaLnBrk="1" latinLnBrk="0" hangingPunct="1">
                        <a:defRPr sz="713" kern="1200">
                          <a:solidFill>
                            <a:schemeClr val="dk1"/>
                          </a:solidFill>
                          <a:latin typeface="Calibri" panose="020F0502020204030204"/>
                        </a:defRPr>
                      </a:lvl2pPr>
                      <a:lvl3pPr marL="342850" algn="l" defTabSz="342850" rtl="0" eaLnBrk="1" latinLnBrk="0" hangingPunct="1">
                        <a:defRPr sz="713" kern="1200">
                          <a:solidFill>
                            <a:schemeClr val="dk1"/>
                          </a:solidFill>
                          <a:latin typeface="Calibri" panose="020F0502020204030204"/>
                        </a:defRPr>
                      </a:lvl3pPr>
                      <a:lvl4pPr marL="514269" algn="l" defTabSz="342850" rtl="0" eaLnBrk="1" latinLnBrk="0" hangingPunct="1">
                        <a:defRPr sz="713" kern="1200">
                          <a:solidFill>
                            <a:schemeClr val="dk1"/>
                          </a:solidFill>
                          <a:latin typeface="Calibri" panose="020F0502020204030204"/>
                        </a:defRPr>
                      </a:lvl4pPr>
                      <a:lvl5pPr marL="685694" algn="l" defTabSz="342850" rtl="0" eaLnBrk="1" latinLnBrk="0" hangingPunct="1">
                        <a:defRPr sz="713" kern="1200">
                          <a:solidFill>
                            <a:schemeClr val="dk1"/>
                          </a:solidFill>
                          <a:latin typeface="Calibri" panose="020F0502020204030204"/>
                        </a:defRPr>
                      </a:lvl5pPr>
                      <a:lvl6pPr marL="857119" algn="l" defTabSz="342850" rtl="0" eaLnBrk="1" latinLnBrk="0" hangingPunct="1">
                        <a:defRPr sz="713" kern="1200">
                          <a:solidFill>
                            <a:schemeClr val="dk1"/>
                          </a:solidFill>
                          <a:latin typeface="Calibri" panose="020F0502020204030204"/>
                        </a:defRPr>
                      </a:lvl6pPr>
                      <a:lvl7pPr marL="1028544" algn="l" defTabSz="342850" rtl="0" eaLnBrk="1" latinLnBrk="0" hangingPunct="1">
                        <a:defRPr sz="713" kern="1200">
                          <a:solidFill>
                            <a:schemeClr val="dk1"/>
                          </a:solidFill>
                          <a:latin typeface="Calibri" panose="020F0502020204030204"/>
                        </a:defRPr>
                      </a:lvl7pPr>
                      <a:lvl8pPr marL="1199967" algn="l" defTabSz="342850" rtl="0" eaLnBrk="1" latinLnBrk="0" hangingPunct="1">
                        <a:defRPr sz="713" kern="1200">
                          <a:solidFill>
                            <a:schemeClr val="dk1"/>
                          </a:solidFill>
                          <a:latin typeface="Calibri" panose="020F0502020204030204"/>
                        </a:defRPr>
                      </a:lvl8pPr>
                      <a:lvl9pPr marL="1371388" algn="l" defTabSz="342850" rtl="0" eaLnBrk="1" latinLnBrk="0" hangingPunct="1">
                        <a:defRPr sz="713" kern="1200">
                          <a:solidFill>
                            <a:schemeClr val="dk1"/>
                          </a:solidFill>
                          <a:latin typeface="Calibri" panose="020F0502020204030204"/>
                        </a:defRPr>
                      </a:lvl9pPr>
                    </a:lstStyle>
                    <a:p>
                      <a:pPr algn="ctr"/>
                      <a:r>
                        <a:rPr lang="nl-NL" sz="1100" dirty="0" smtClean="0"/>
                        <a:t>99%</a:t>
                      </a:r>
                      <a:endParaRPr lang="nl-NL" sz="1100" dirty="0"/>
                    </a:p>
                  </a:txBody>
                  <a:tcPr>
                    <a:lnL>
                      <a:noFill/>
                    </a:lnL>
                    <a:lnR>
                      <a:noFill/>
                    </a:lnR>
                    <a:lnT w="25400" cmpd="sng">
                      <a:solidFill>
                        <a:sysClr val="windowText" lastClr="000000"/>
                      </a:solidFill>
                    </a:lnT>
                    <a:lnB>
                      <a:no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342850" rtl="0" eaLnBrk="1" latinLnBrk="0" hangingPunct="1">
                        <a:defRPr sz="713" kern="1200">
                          <a:solidFill>
                            <a:schemeClr val="dk1"/>
                          </a:solidFill>
                          <a:latin typeface="Calibri" panose="020F0502020204030204"/>
                        </a:defRPr>
                      </a:lvl1pPr>
                      <a:lvl2pPr marL="171425" algn="l" defTabSz="342850" rtl="0" eaLnBrk="1" latinLnBrk="0" hangingPunct="1">
                        <a:defRPr sz="713" kern="1200">
                          <a:solidFill>
                            <a:schemeClr val="dk1"/>
                          </a:solidFill>
                          <a:latin typeface="Calibri" panose="020F0502020204030204"/>
                        </a:defRPr>
                      </a:lvl2pPr>
                      <a:lvl3pPr marL="342850" algn="l" defTabSz="342850" rtl="0" eaLnBrk="1" latinLnBrk="0" hangingPunct="1">
                        <a:defRPr sz="713" kern="1200">
                          <a:solidFill>
                            <a:schemeClr val="dk1"/>
                          </a:solidFill>
                          <a:latin typeface="Calibri" panose="020F0502020204030204"/>
                        </a:defRPr>
                      </a:lvl3pPr>
                      <a:lvl4pPr marL="514269" algn="l" defTabSz="342850" rtl="0" eaLnBrk="1" latinLnBrk="0" hangingPunct="1">
                        <a:defRPr sz="713" kern="1200">
                          <a:solidFill>
                            <a:schemeClr val="dk1"/>
                          </a:solidFill>
                          <a:latin typeface="Calibri" panose="020F0502020204030204"/>
                        </a:defRPr>
                      </a:lvl4pPr>
                      <a:lvl5pPr marL="685694" algn="l" defTabSz="342850" rtl="0" eaLnBrk="1" latinLnBrk="0" hangingPunct="1">
                        <a:defRPr sz="713" kern="1200">
                          <a:solidFill>
                            <a:schemeClr val="dk1"/>
                          </a:solidFill>
                          <a:latin typeface="Calibri" panose="020F0502020204030204"/>
                        </a:defRPr>
                      </a:lvl5pPr>
                      <a:lvl6pPr marL="857119" algn="l" defTabSz="342850" rtl="0" eaLnBrk="1" latinLnBrk="0" hangingPunct="1">
                        <a:defRPr sz="713" kern="1200">
                          <a:solidFill>
                            <a:schemeClr val="dk1"/>
                          </a:solidFill>
                          <a:latin typeface="Calibri" panose="020F0502020204030204"/>
                        </a:defRPr>
                      </a:lvl6pPr>
                      <a:lvl7pPr marL="1028544" algn="l" defTabSz="342850" rtl="0" eaLnBrk="1" latinLnBrk="0" hangingPunct="1">
                        <a:defRPr sz="713" kern="1200">
                          <a:solidFill>
                            <a:schemeClr val="dk1"/>
                          </a:solidFill>
                          <a:latin typeface="Calibri" panose="020F0502020204030204"/>
                        </a:defRPr>
                      </a:lvl7pPr>
                      <a:lvl8pPr marL="1199967" algn="l" defTabSz="342850" rtl="0" eaLnBrk="1" latinLnBrk="0" hangingPunct="1">
                        <a:defRPr sz="713" kern="1200">
                          <a:solidFill>
                            <a:schemeClr val="dk1"/>
                          </a:solidFill>
                          <a:latin typeface="Calibri" panose="020F0502020204030204"/>
                        </a:defRPr>
                      </a:lvl8pPr>
                      <a:lvl9pPr marL="1371388" algn="l" defTabSz="342850" rtl="0" eaLnBrk="1" latinLnBrk="0" hangingPunct="1">
                        <a:defRPr sz="713" kern="1200">
                          <a:solidFill>
                            <a:schemeClr val="dk1"/>
                          </a:solidFill>
                          <a:latin typeface="Calibri" panose="020F0502020204030204"/>
                        </a:defRPr>
                      </a:lvl9pPr>
                    </a:lstStyle>
                    <a:p>
                      <a:r>
                        <a:rPr lang="nl-NL" sz="1100" dirty="0" smtClean="0"/>
                        <a:t>98% binnen 30 sec opgenomen</a:t>
                      </a:r>
                      <a:endParaRPr lang="nl-NL" sz="1100" dirty="0"/>
                    </a:p>
                  </a:txBody>
                  <a:tcPr>
                    <a:lnL>
                      <a:noFill/>
                    </a:lnL>
                    <a:lnR>
                      <a:noFill/>
                    </a:lnR>
                    <a:lnT w="25400" cmpd="sng">
                      <a:solidFill>
                        <a:sysClr val="windowText" lastClr="000000"/>
                      </a:solidFill>
                    </a:lnT>
                    <a:lnB>
                      <a:noFill/>
                    </a:lnB>
                    <a:lnTlToBr w="12700" cmpd="sng">
                      <a:noFill/>
                      <a:prstDash val="solid"/>
                    </a:lnTlToBr>
                    <a:lnBlToTr w="12700" cmpd="sng">
                      <a:noFill/>
                      <a:prstDash val="solid"/>
                    </a:lnBlToTr>
                    <a:solidFill>
                      <a:sysClr val="windowText" lastClr="000000">
                        <a:tint val="20000"/>
                      </a:sysClr>
                    </a:solidFill>
                  </a:tcPr>
                </a:tc>
                <a:extLst>
                  <a:ext uri="{0D108BD9-81ED-4DB2-BD59-A6C34878D82A}">
                    <a16:rowId xmlns:a16="http://schemas.microsoft.com/office/drawing/2014/main" val="1999553791"/>
                  </a:ext>
                </a:extLst>
              </a:tr>
              <a:tr h="433049">
                <a:tc>
                  <a:txBody>
                    <a:bodyPr/>
                    <a:lstStyle>
                      <a:lvl1pPr marL="0" algn="l" defTabSz="342850" rtl="0" eaLnBrk="1" latinLnBrk="0" hangingPunct="1">
                        <a:defRPr sz="713" kern="1200">
                          <a:solidFill>
                            <a:schemeClr val="dk1"/>
                          </a:solidFill>
                          <a:latin typeface="Calibri" panose="020F0502020204030204"/>
                        </a:defRPr>
                      </a:lvl1pPr>
                      <a:lvl2pPr marL="171425" algn="l" defTabSz="342850" rtl="0" eaLnBrk="1" latinLnBrk="0" hangingPunct="1">
                        <a:defRPr sz="713" kern="1200">
                          <a:solidFill>
                            <a:schemeClr val="dk1"/>
                          </a:solidFill>
                          <a:latin typeface="Calibri" panose="020F0502020204030204"/>
                        </a:defRPr>
                      </a:lvl2pPr>
                      <a:lvl3pPr marL="342850" algn="l" defTabSz="342850" rtl="0" eaLnBrk="1" latinLnBrk="0" hangingPunct="1">
                        <a:defRPr sz="713" kern="1200">
                          <a:solidFill>
                            <a:schemeClr val="dk1"/>
                          </a:solidFill>
                          <a:latin typeface="Calibri" panose="020F0502020204030204"/>
                        </a:defRPr>
                      </a:lvl3pPr>
                      <a:lvl4pPr marL="514269" algn="l" defTabSz="342850" rtl="0" eaLnBrk="1" latinLnBrk="0" hangingPunct="1">
                        <a:defRPr sz="713" kern="1200">
                          <a:solidFill>
                            <a:schemeClr val="dk1"/>
                          </a:solidFill>
                          <a:latin typeface="Calibri" panose="020F0502020204030204"/>
                        </a:defRPr>
                      </a:lvl4pPr>
                      <a:lvl5pPr marL="685694" algn="l" defTabSz="342850" rtl="0" eaLnBrk="1" latinLnBrk="0" hangingPunct="1">
                        <a:defRPr sz="713" kern="1200">
                          <a:solidFill>
                            <a:schemeClr val="dk1"/>
                          </a:solidFill>
                          <a:latin typeface="Calibri" panose="020F0502020204030204"/>
                        </a:defRPr>
                      </a:lvl5pPr>
                      <a:lvl6pPr marL="857119" algn="l" defTabSz="342850" rtl="0" eaLnBrk="1" latinLnBrk="0" hangingPunct="1">
                        <a:defRPr sz="713" kern="1200">
                          <a:solidFill>
                            <a:schemeClr val="dk1"/>
                          </a:solidFill>
                          <a:latin typeface="Calibri" panose="020F0502020204030204"/>
                        </a:defRPr>
                      </a:lvl6pPr>
                      <a:lvl7pPr marL="1028544" algn="l" defTabSz="342850" rtl="0" eaLnBrk="1" latinLnBrk="0" hangingPunct="1">
                        <a:defRPr sz="713" kern="1200">
                          <a:solidFill>
                            <a:schemeClr val="dk1"/>
                          </a:solidFill>
                          <a:latin typeface="Calibri" panose="020F0502020204030204"/>
                        </a:defRPr>
                      </a:lvl7pPr>
                      <a:lvl8pPr marL="1199967" algn="l" defTabSz="342850" rtl="0" eaLnBrk="1" latinLnBrk="0" hangingPunct="1">
                        <a:defRPr sz="713" kern="1200">
                          <a:solidFill>
                            <a:schemeClr val="dk1"/>
                          </a:solidFill>
                          <a:latin typeface="Calibri" panose="020F0502020204030204"/>
                        </a:defRPr>
                      </a:lvl8pPr>
                      <a:lvl9pPr marL="1371388" algn="l" defTabSz="342850" rtl="0" eaLnBrk="1" latinLnBrk="0" hangingPunct="1">
                        <a:defRPr sz="713" kern="1200">
                          <a:solidFill>
                            <a:schemeClr val="dk1"/>
                          </a:solidFill>
                          <a:latin typeface="Calibri" panose="020F0502020204030204"/>
                        </a:defRPr>
                      </a:lvl9pPr>
                    </a:lstStyle>
                    <a:p>
                      <a:pPr algn="r"/>
                      <a:r>
                        <a:rPr lang="nl-NL" sz="1100" dirty="0" smtClean="0"/>
                        <a:t>Niet spoed</a:t>
                      </a:r>
                    </a:p>
                    <a:p>
                      <a:pPr algn="r"/>
                      <a:r>
                        <a:rPr lang="nl-NL" sz="1100" dirty="0" smtClean="0"/>
                        <a:t>&lt; 2 min</a:t>
                      </a:r>
                      <a:endParaRPr lang="nl-NL" sz="1100" dirty="0"/>
                    </a:p>
                  </a:txBody>
                  <a:tcPr>
                    <a:lnL>
                      <a:noFill/>
                    </a:lnL>
                    <a:lnR>
                      <a:noFill/>
                    </a:lnR>
                    <a:lnT>
                      <a:noFill/>
                    </a:lnT>
                    <a:lnB>
                      <a:noFill/>
                    </a:lnB>
                    <a:lnTlToBr w="12700" cmpd="sng">
                      <a:noFill/>
                      <a:prstDash val="solid"/>
                    </a:lnTlToBr>
                    <a:lnBlToTr w="12700" cmpd="sng">
                      <a:noFill/>
                      <a:prstDash val="solid"/>
                    </a:lnBlToTr>
                    <a:solidFill>
                      <a:sysClr val="window" lastClr="FFFFFF"/>
                    </a:solidFill>
                  </a:tcPr>
                </a:tc>
                <a:tc>
                  <a:txBody>
                    <a:bodyPr/>
                    <a:lstStyle>
                      <a:lvl1pPr marL="0" algn="l" defTabSz="342850" rtl="0" eaLnBrk="1" latinLnBrk="0" hangingPunct="1">
                        <a:defRPr sz="713" kern="1200">
                          <a:solidFill>
                            <a:schemeClr val="dk1"/>
                          </a:solidFill>
                          <a:latin typeface="Calibri" panose="020F0502020204030204"/>
                        </a:defRPr>
                      </a:lvl1pPr>
                      <a:lvl2pPr marL="171425" algn="l" defTabSz="342850" rtl="0" eaLnBrk="1" latinLnBrk="0" hangingPunct="1">
                        <a:defRPr sz="713" kern="1200">
                          <a:solidFill>
                            <a:schemeClr val="dk1"/>
                          </a:solidFill>
                          <a:latin typeface="Calibri" panose="020F0502020204030204"/>
                        </a:defRPr>
                      </a:lvl2pPr>
                      <a:lvl3pPr marL="342850" algn="l" defTabSz="342850" rtl="0" eaLnBrk="1" latinLnBrk="0" hangingPunct="1">
                        <a:defRPr sz="713" kern="1200">
                          <a:solidFill>
                            <a:schemeClr val="dk1"/>
                          </a:solidFill>
                          <a:latin typeface="Calibri" panose="020F0502020204030204"/>
                        </a:defRPr>
                      </a:lvl3pPr>
                      <a:lvl4pPr marL="514269" algn="l" defTabSz="342850" rtl="0" eaLnBrk="1" latinLnBrk="0" hangingPunct="1">
                        <a:defRPr sz="713" kern="1200">
                          <a:solidFill>
                            <a:schemeClr val="dk1"/>
                          </a:solidFill>
                          <a:latin typeface="Calibri" panose="020F0502020204030204"/>
                        </a:defRPr>
                      </a:lvl4pPr>
                      <a:lvl5pPr marL="685694" algn="l" defTabSz="342850" rtl="0" eaLnBrk="1" latinLnBrk="0" hangingPunct="1">
                        <a:defRPr sz="713" kern="1200">
                          <a:solidFill>
                            <a:schemeClr val="dk1"/>
                          </a:solidFill>
                          <a:latin typeface="Calibri" panose="020F0502020204030204"/>
                        </a:defRPr>
                      </a:lvl5pPr>
                      <a:lvl6pPr marL="857119" algn="l" defTabSz="342850" rtl="0" eaLnBrk="1" latinLnBrk="0" hangingPunct="1">
                        <a:defRPr sz="713" kern="1200">
                          <a:solidFill>
                            <a:schemeClr val="dk1"/>
                          </a:solidFill>
                          <a:latin typeface="Calibri" panose="020F0502020204030204"/>
                        </a:defRPr>
                      </a:lvl6pPr>
                      <a:lvl7pPr marL="1028544" algn="l" defTabSz="342850" rtl="0" eaLnBrk="1" latinLnBrk="0" hangingPunct="1">
                        <a:defRPr sz="713" kern="1200">
                          <a:solidFill>
                            <a:schemeClr val="dk1"/>
                          </a:solidFill>
                          <a:latin typeface="Calibri" panose="020F0502020204030204"/>
                        </a:defRPr>
                      </a:lvl7pPr>
                      <a:lvl8pPr marL="1199967" algn="l" defTabSz="342850" rtl="0" eaLnBrk="1" latinLnBrk="0" hangingPunct="1">
                        <a:defRPr sz="713" kern="1200">
                          <a:solidFill>
                            <a:schemeClr val="dk1"/>
                          </a:solidFill>
                          <a:latin typeface="Calibri" panose="020F0502020204030204"/>
                        </a:defRPr>
                      </a:lvl8pPr>
                      <a:lvl9pPr marL="1371388" algn="l" defTabSz="342850" rtl="0" eaLnBrk="1" latinLnBrk="0" hangingPunct="1">
                        <a:defRPr sz="713" kern="1200">
                          <a:solidFill>
                            <a:schemeClr val="dk1"/>
                          </a:solidFill>
                          <a:latin typeface="Calibri" panose="020F0502020204030204"/>
                        </a:defRPr>
                      </a:lvl9pPr>
                    </a:lstStyle>
                    <a:p>
                      <a:pPr algn="ctr"/>
                      <a:r>
                        <a:rPr lang="nl-NL" sz="1100" dirty="0" smtClean="0"/>
                        <a:t>55%</a:t>
                      </a:r>
                      <a:endParaRPr lang="nl-NL" sz="1100" dirty="0"/>
                    </a:p>
                  </a:txBody>
                  <a:tcPr>
                    <a:lnL>
                      <a:noFill/>
                    </a:lnL>
                    <a:lnR>
                      <a:noFill/>
                    </a:lnR>
                    <a:lnT>
                      <a:noFill/>
                    </a:lnT>
                    <a:lnB>
                      <a:noFill/>
                    </a:lnB>
                    <a:lnTlToBr w="12700" cmpd="sng">
                      <a:noFill/>
                      <a:prstDash val="solid"/>
                    </a:lnTlToBr>
                    <a:lnBlToTr w="12700" cmpd="sng">
                      <a:noFill/>
                      <a:prstDash val="solid"/>
                    </a:lnBlToTr>
                    <a:solidFill>
                      <a:sysClr val="window" lastClr="FFFFFF"/>
                    </a:solidFill>
                  </a:tcPr>
                </a:tc>
                <a:tc>
                  <a:txBody>
                    <a:bodyPr/>
                    <a:lstStyle>
                      <a:lvl1pPr marL="0" algn="l" defTabSz="342850" rtl="0" eaLnBrk="1" latinLnBrk="0" hangingPunct="1">
                        <a:defRPr sz="713" kern="1200">
                          <a:solidFill>
                            <a:schemeClr val="dk1"/>
                          </a:solidFill>
                          <a:latin typeface="Calibri" panose="020F0502020204030204"/>
                        </a:defRPr>
                      </a:lvl1pPr>
                      <a:lvl2pPr marL="171425" algn="l" defTabSz="342850" rtl="0" eaLnBrk="1" latinLnBrk="0" hangingPunct="1">
                        <a:defRPr sz="713" kern="1200">
                          <a:solidFill>
                            <a:schemeClr val="dk1"/>
                          </a:solidFill>
                          <a:latin typeface="Calibri" panose="020F0502020204030204"/>
                        </a:defRPr>
                      </a:lvl2pPr>
                      <a:lvl3pPr marL="342850" algn="l" defTabSz="342850" rtl="0" eaLnBrk="1" latinLnBrk="0" hangingPunct="1">
                        <a:defRPr sz="713" kern="1200">
                          <a:solidFill>
                            <a:schemeClr val="dk1"/>
                          </a:solidFill>
                          <a:latin typeface="Calibri" panose="020F0502020204030204"/>
                        </a:defRPr>
                      </a:lvl3pPr>
                      <a:lvl4pPr marL="514269" algn="l" defTabSz="342850" rtl="0" eaLnBrk="1" latinLnBrk="0" hangingPunct="1">
                        <a:defRPr sz="713" kern="1200">
                          <a:solidFill>
                            <a:schemeClr val="dk1"/>
                          </a:solidFill>
                          <a:latin typeface="Calibri" panose="020F0502020204030204"/>
                        </a:defRPr>
                      </a:lvl4pPr>
                      <a:lvl5pPr marL="685694" algn="l" defTabSz="342850" rtl="0" eaLnBrk="1" latinLnBrk="0" hangingPunct="1">
                        <a:defRPr sz="713" kern="1200">
                          <a:solidFill>
                            <a:schemeClr val="dk1"/>
                          </a:solidFill>
                          <a:latin typeface="Calibri" panose="020F0502020204030204"/>
                        </a:defRPr>
                      </a:lvl5pPr>
                      <a:lvl6pPr marL="857119" algn="l" defTabSz="342850" rtl="0" eaLnBrk="1" latinLnBrk="0" hangingPunct="1">
                        <a:defRPr sz="713" kern="1200">
                          <a:solidFill>
                            <a:schemeClr val="dk1"/>
                          </a:solidFill>
                          <a:latin typeface="Calibri" panose="020F0502020204030204"/>
                        </a:defRPr>
                      </a:lvl6pPr>
                      <a:lvl7pPr marL="1028544" algn="l" defTabSz="342850" rtl="0" eaLnBrk="1" latinLnBrk="0" hangingPunct="1">
                        <a:defRPr sz="713" kern="1200">
                          <a:solidFill>
                            <a:schemeClr val="dk1"/>
                          </a:solidFill>
                          <a:latin typeface="Calibri" panose="020F0502020204030204"/>
                        </a:defRPr>
                      </a:lvl7pPr>
                      <a:lvl8pPr marL="1199967" algn="l" defTabSz="342850" rtl="0" eaLnBrk="1" latinLnBrk="0" hangingPunct="1">
                        <a:defRPr sz="713" kern="1200">
                          <a:solidFill>
                            <a:schemeClr val="dk1"/>
                          </a:solidFill>
                          <a:latin typeface="Calibri" panose="020F0502020204030204"/>
                        </a:defRPr>
                      </a:lvl8pPr>
                      <a:lvl9pPr marL="1371388" algn="l" defTabSz="342850" rtl="0" eaLnBrk="1" latinLnBrk="0" hangingPunct="1">
                        <a:defRPr sz="713" kern="1200">
                          <a:solidFill>
                            <a:schemeClr val="dk1"/>
                          </a:solidFill>
                          <a:latin typeface="Calibri" panose="020F0502020204030204"/>
                        </a:defRPr>
                      </a:lvl9pPr>
                    </a:lstStyle>
                    <a:p>
                      <a:pPr algn="ctr"/>
                      <a:r>
                        <a:rPr lang="nl-NL" sz="1100" dirty="0" smtClean="0"/>
                        <a:t>51%</a:t>
                      </a:r>
                      <a:endParaRPr lang="nl-NL" sz="1100" dirty="0"/>
                    </a:p>
                  </a:txBody>
                  <a:tcPr>
                    <a:lnL>
                      <a:noFill/>
                    </a:lnL>
                    <a:lnR>
                      <a:noFill/>
                    </a:lnR>
                    <a:lnT>
                      <a:noFill/>
                    </a:lnT>
                    <a:lnB>
                      <a:noFill/>
                    </a:lnB>
                    <a:lnTlToBr w="12700" cmpd="sng">
                      <a:noFill/>
                      <a:prstDash val="solid"/>
                    </a:lnTlToBr>
                    <a:lnBlToTr w="12700" cmpd="sng">
                      <a:noFill/>
                      <a:prstDash val="solid"/>
                    </a:lnBlToTr>
                    <a:solidFill>
                      <a:sysClr val="window" lastClr="FFFFFF"/>
                    </a:solidFill>
                  </a:tcPr>
                </a:tc>
                <a:tc>
                  <a:txBody>
                    <a:bodyPr/>
                    <a:lstStyle>
                      <a:lvl1pPr marL="0" algn="l" defTabSz="342850" rtl="0" eaLnBrk="1" latinLnBrk="0" hangingPunct="1">
                        <a:defRPr sz="713" kern="1200">
                          <a:solidFill>
                            <a:schemeClr val="dk1"/>
                          </a:solidFill>
                          <a:latin typeface="Calibri" panose="020F0502020204030204"/>
                        </a:defRPr>
                      </a:lvl1pPr>
                      <a:lvl2pPr marL="171425" algn="l" defTabSz="342850" rtl="0" eaLnBrk="1" latinLnBrk="0" hangingPunct="1">
                        <a:defRPr sz="713" kern="1200">
                          <a:solidFill>
                            <a:schemeClr val="dk1"/>
                          </a:solidFill>
                          <a:latin typeface="Calibri" panose="020F0502020204030204"/>
                        </a:defRPr>
                      </a:lvl2pPr>
                      <a:lvl3pPr marL="342850" algn="l" defTabSz="342850" rtl="0" eaLnBrk="1" latinLnBrk="0" hangingPunct="1">
                        <a:defRPr sz="713" kern="1200">
                          <a:solidFill>
                            <a:schemeClr val="dk1"/>
                          </a:solidFill>
                          <a:latin typeface="Calibri" panose="020F0502020204030204"/>
                        </a:defRPr>
                      </a:lvl3pPr>
                      <a:lvl4pPr marL="514269" algn="l" defTabSz="342850" rtl="0" eaLnBrk="1" latinLnBrk="0" hangingPunct="1">
                        <a:defRPr sz="713" kern="1200">
                          <a:solidFill>
                            <a:schemeClr val="dk1"/>
                          </a:solidFill>
                          <a:latin typeface="Calibri" panose="020F0502020204030204"/>
                        </a:defRPr>
                      </a:lvl4pPr>
                      <a:lvl5pPr marL="685694" algn="l" defTabSz="342850" rtl="0" eaLnBrk="1" latinLnBrk="0" hangingPunct="1">
                        <a:defRPr sz="713" kern="1200">
                          <a:solidFill>
                            <a:schemeClr val="dk1"/>
                          </a:solidFill>
                          <a:latin typeface="Calibri" panose="020F0502020204030204"/>
                        </a:defRPr>
                      </a:lvl5pPr>
                      <a:lvl6pPr marL="857119" algn="l" defTabSz="342850" rtl="0" eaLnBrk="1" latinLnBrk="0" hangingPunct="1">
                        <a:defRPr sz="713" kern="1200">
                          <a:solidFill>
                            <a:schemeClr val="dk1"/>
                          </a:solidFill>
                          <a:latin typeface="Calibri" panose="020F0502020204030204"/>
                        </a:defRPr>
                      </a:lvl6pPr>
                      <a:lvl7pPr marL="1028544" algn="l" defTabSz="342850" rtl="0" eaLnBrk="1" latinLnBrk="0" hangingPunct="1">
                        <a:defRPr sz="713" kern="1200">
                          <a:solidFill>
                            <a:schemeClr val="dk1"/>
                          </a:solidFill>
                          <a:latin typeface="Calibri" panose="020F0502020204030204"/>
                        </a:defRPr>
                      </a:lvl7pPr>
                      <a:lvl8pPr marL="1199967" algn="l" defTabSz="342850" rtl="0" eaLnBrk="1" latinLnBrk="0" hangingPunct="1">
                        <a:defRPr sz="713" kern="1200">
                          <a:solidFill>
                            <a:schemeClr val="dk1"/>
                          </a:solidFill>
                          <a:latin typeface="Calibri" panose="020F0502020204030204"/>
                        </a:defRPr>
                      </a:lvl8pPr>
                      <a:lvl9pPr marL="1371388" algn="l" defTabSz="342850" rtl="0" eaLnBrk="1" latinLnBrk="0" hangingPunct="1">
                        <a:defRPr sz="713" kern="1200">
                          <a:solidFill>
                            <a:schemeClr val="dk1"/>
                          </a:solidFill>
                          <a:latin typeface="Calibri" panose="020F0502020204030204"/>
                        </a:defRPr>
                      </a:lvl9pPr>
                    </a:lstStyle>
                    <a:p>
                      <a:pPr algn="ctr"/>
                      <a:r>
                        <a:rPr lang="nl-NL" sz="1100" dirty="0" smtClean="0"/>
                        <a:t>46%</a:t>
                      </a:r>
                      <a:endParaRPr lang="nl-NL" sz="1100" dirty="0"/>
                    </a:p>
                  </a:txBody>
                  <a:tcPr>
                    <a:lnL>
                      <a:noFill/>
                    </a:lnL>
                    <a:lnR>
                      <a:noFill/>
                    </a:lnR>
                    <a:lnT>
                      <a:noFill/>
                    </a:lnT>
                    <a:lnB>
                      <a:noFill/>
                    </a:lnB>
                    <a:lnTlToBr w="12700" cmpd="sng">
                      <a:noFill/>
                      <a:prstDash val="solid"/>
                    </a:lnTlToBr>
                    <a:lnBlToTr w="12700" cmpd="sng">
                      <a:noFill/>
                      <a:prstDash val="solid"/>
                    </a:lnBlToTr>
                    <a:solidFill>
                      <a:sysClr val="window" lastClr="FFFFFF"/>
                    </a:solidFill>
                  </a:tcPr>
                </a:tc>
                <a:tc>
                  <a:txBody>
                    <a:bodyPr/>
                    <a:lstStyle>
                      <a:lvl1pPr marL="0" algn="l" defTabSz="342850" rtl="0" eaLnBrk="1" latinLnBrk="0" hangingPunct="1">
                        <a:defRPr sz="713" kern="1200">
                          <a:solidFill>
                            <a:schemeClr val="dk1"/>
                          </a:solidFill>
                          <a:latin typeface="Calibri" panose="020F0502020204030204"/>
                        </a:defRPr>
                      </a:lvl1pPr>
                      <a:lvl2pPr marL="171425" algn="l" defTabSz="342850" rtl="0" eaLnBrk="1" latinLnBrk="0" hangingPunct="1">
                        <a:defRPr sz="713" kern="1200">
                          <a:solidFill>
                            <a:schemeClr val="dk1"/>
                          </a:solidFill>
                          <a:latin typeface="Calibri" panose="020F0502020204030204"/>
                        </a:defRPr>
                      </a:lvl2pPr>
                      <a:lvl3pPr marL="342850" algn="l" defTabSz="342850" rtl="0" eaLnBrk="1" latinLnBrk="0" hangingPunct="1">
                        <a:defRPr sz="713" kern="1200">
                          <a:solidFill>
                            <a:schemeClr val="dk1"/>
                          </a:solidFill>
                          <a:latin typeface="Calibri" panose="020F0502020204030204"/>
                        </a:defRPr>
                      </a:lvl3pPr>
                      <a:lvl4pPr marL="514269" algn="l" defTabSz="342850" rtl="0" eaLnBrk="1" latinLnBrk="0" hangingPunct="1">
                        <a:defRPr sz="713" kern="1200">
                          <a:solidFill>
                            <a:schemeClr val="dk1"/>
                          </a:solidFill>
                          <a:latin typeface="Calibri" panose="020F0502020204030204"/>
                        </a:defRPr>
                      </a:lvl4pPr>
                      <a:lvl5pPr marL="685694" algn="l" defTabSz="342850" rtl="0" eaLnBrk="1" latinLnBrk="0" hangingPunct="1">
                        <a:defRPr sz="713" kern="1200">
                          <a:solidFill>
                            <a:schemeClr val="dk1"/>
                          </a:solidFill>
                          <a:latin typeface="Calibri" panose="020F0502020204030204"/>
                        </a:defRPr>
                      </a:lvl5pPr>
                      <a:lvl6pPr marL="857119" algn="l" defTabSz="342850" rtl="0" eaLnBrk="1" latinLnBrk="0" hangingPunct="1">
                        <a:defRPr sz="713" kern="1200">
                          <a:solidFill>
                            <a:schemeClr val="dk1"/>
                          </a:solidFill>
                          <a:latin typeface="Calibri" panose="020F0502020204030204"/>
                        </a:defRPr>
                      </a:lvl6pPr>
                      <a:lvl7pPr marL="1028544" algn="l" defTabSz="342850" rtl="0" eaLnBrk="1" latinLnBrk="0" hangingPunct="1">
                        <a:defRPr sz="713" kern="1200">
                          <a:solidFill>
                            <a:schemeClr val="dk1"/>
                          </a:solidFill>
                          <a:latin typeface="Calibri" panose="020F0502020204030204"/>
                        </a:defRPr>
                      </a:lvl7pPr>
                      <a:lvl8pPr marL="1199967" algn="l" defTabSz="342850" rtl="0" eaLnBrk="1" latinLnBrk="0" hangingPunct="1">
                        <a:defRPr sz="713" kern="1200">
                          <a:solidFill>
                            <a:schemeClr val="dk1"/>
                          </a:solidFill>
                          <a:latin typeface="Calibri" panose="020F0502020204030204"/>
                        </a:defRPr>
                      </a:lvl8pPr>
                      <a:lvl9pPr marL="1371388" algn="l" defTabSz="342850" rtl="0" eaLnBrk="1" latinLnBrk="0" hangingPunct="1">
                        <a:defRPr sz="713" kern="1200">
                          <a:solidFill>
                            <a:schemeClr val="dk1"/>
                          </a:solidFill>
                          <a:latin typeface="Calibri" panose="020F0502020204030204"/>
                        </a:defRPr>
                      </a:lvl9pPr>
                    </a:lstStyle>
                    <a:p>
                      <a:r>
                        <a:rPr lang="nl-NL" sz="1100" dirty="0" smtClean="0"/>
                        <a:t>75% binnen 2 min opgenomen</a:t>
                      </a:r>
                      <a:endParaRPr lang="nl-NL" sz="1100" dirty="0"/>
                    </a:p>
                  </a:txBody>
                  <a:tcPr>
                    <a:lnL>
                      <a:noFill/>
                    </a:lnL>
                    <a:lnR>
                      <a:noFill/>
                    </a:lnR>
                    <a:lnT>
                      <a:noFill/>
                    </a:lnT>
                    <a:lnB>
                      <a:no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2691322827"/>
                  </a:ext>
                </a:extLst>
              </a:tr>
              <a:tr h="433049">
                <a:tc>
                  <a:txBody>
                    <a:bodyPr/>
                    <a:lstStyle>
                      <a:lvl1pPr marL="0" algn="l" defTabSz="342850" rtl="0" eaLnBrk="1" latinLnBrk="0" hangingPunct="1">
                        <a:defRPr sz="713" kern="1200">
                          <a:solidFill>
                            <a:schemeClr val="dk1"/>
                          </a:solidFill>
                          <a:latin typeface="Calibri" panose="020F0502020204030204"/>
                        </a:defRPr>
                      </a:lvl1pPr>
                      <a:lvl2pPr marL="171425" algn="l" defTabSz="342850" rtl="0" eaLnBrk="1" latinLnBrk="0" hangingPunct="1">
                        <a:defRPr sz="713" kern="1200">
                          <a:solidFill>
                            <a:schemeClr val="dk1"/>
                          </a:solidFill>
                          <a:latin typeface="Calibri" panose="020F0502020204030204"/>
                        </a:defRPr>
                      </a:lvl2pPr>
                      <a:lvl3pPr marL="342850" algn="l" defTabSz="342850" rtl="0" eaLnBrk="1" latinLnBrk="0" hangingPunct="1">
                        <a:defRPr sz="713" kern="1200">
                          <a:solidFill>
                            <a:schemeClr val="dk1"/>
                          </a:solidFill>
                          <a:latin typeface="Calibri" panose="020F0502020204030204"/>
                        </a:defRPr>
                      </a:lvl3pPr>
                      <a:lvl4pPr marL="514269" algn="l" defTabSz="342850" rtl="0" eaLnBrk="1" latinLnBrk="0" hangingPunct="1">
                        <a:defRPr sz="713" kern="1200">
                          <a:solidFill>
                            <a:schemeClr val="dk1"/>
                          </a:solidFill>
                          <a:latin typeface="Calibri" panose="020F0502020204030204"/>
                        </a:defRPr>
                      </a:lvl4pPr>
                      <a:lvl5pPr marL="685694" algn="l" defTabSz="342850" rtl="0" eaLnBrk="1" latinLnBrk="0" hangingPunct="1">
                        <a:defRPr sz="713" kern="1200">
                          <a:solidFill>
                            <a:schemeClr val="dk1"/>
                          </a:solidFill>
                          <a:latin typeface="Calibri" panose="020F0502020204030204"/>
                        </a:defRPr>
                      </a:lvl5pPr>
                      <a:lvl6pPr marL="857119" algn="l" defTabSz="342850" rtl="0" eaLnBrk="1" latinLnBrk="0" hangingPunct="1">
                        <a:defRPr sz="713" kern="1200">
                          <a:solidFill>
                            <a:schemeClr val="dk1"/>
                          </a:solidFill>
                          <a:latin typeface="Calibri" panose="020F0502020204030204"/>
                        </a:defRPr>
                      </a:lvl6pPr>
                      <a:lvl7pPr marL="1028544" algn="l" defTabSz="342850" rtl="0" eaLnBrk="1" latinLnBrk="0" hangingPunct="1">
                        <a:defRPr sz="713" kern="1200">
                          <a:solidFill>
                            <a:schemeClr val="dk1"/>
                          </a:solidFill>
                          <a:latin typeface="Calibri" panose="020F0502020204030204"/>
                        </a:defRPr>
                      </a:lvl7pPr>
                      <a:lvl8pPr marL="1199967" algn="l" defTabSz="342850" rtl="0" eaLnBrk="1" latinLnBrk="0" hangingPunct="1">
                        <a:defRPr sz="713" kern="1200">
                          <a:solidFill>
                            <a:schemeClr val="dk1"/>
                          </a:solidFill>
                          <a:latin typeface="Calibri" panose="020F0502020204030204"/>
                        </a:defRPr>
                      </a:lvl8pPr>
                      <a:lvl9pPr marL="1371388" algn="l" defTabSz="342850" rtl="0" eaLnBrk="1" latinLnBrk="0" hangingPunct="1">
                        <a:defRPr sz="713" kern="1200">
                          <a:solidFill>
                            <a:schemeClr val="dk1"/>
                          </a:solidFill>
                          <a:latin typeface="Calibri" panose="020F0502020204030204"/>
                        </a:defRPr>
                      </a:lvl9pPr>
                    </a:lstStyle>
                    <a:p>
                      <a:pPr algn="r"/>
                      <a:r>
                        <a:rPr lang="nl-NL" sz="1100" dirty="0" smtClean="0"/>
                        <a:t>Niet spoed</a:t>
                      </a:r>
                    </a:p>
                    <a:p>
                      <a:pPr algn="r"/>
                      <a:r>
                        <a:rPr lang="nl-NL" sz="1100" dirty="0" smtClean="0"/>
                        <a:t>&lt; 10 min</a:t>
                      </a:r>
                      <a:endParaRPr lang="nl-NL" sz="1100" dirty="0"/>
                    </a:p>
                  </a:txBody>
                  <a:tcPr>
                    <a:lnL>
                      <a:noFill/>
                    </a:lnL>
                    <a:lnR>
                      <a:noFill/>
                    </a:lnR>
                    <a:lnT>
                      <a:noFill/>
                    </a:lnT>
                    <a:lnB>
                      <a:no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342850" rtl="0" eaLnBrk="1" latinLnBrk="0" hangingPunct="1">
                        <a:defRPr sz="713" kern="1200">
                          <a:solidFill>
                            <a:schemeClr val="dk1"/>
                          </a:solidFill>
                          <a:latin typeface="Calibri" panose="020F0502020204030204"/>
                        </a:defRPr>
                      </a:lvl1pPr>
                      <a:lvl2pPr marL="171425" algn="l" defTabSz="342850" rtl="0" eaLnBrk="1" latinLnBrk="0" hangingPunct="1">
                        <a:defRPr sz="713" kern="1200">
                          <a:solidFill>
                            <a:schemeClr val="dk1"/>
                          </a:solidFill>
                          <a:latin typeface="Calibri" panose="020F0502020204030204"/>
                        </a:defRPr>
                      </a:lvl2pPr>
                      <a:lvl3pPr marL="342850" algn="l" defTabSz="342850" rtl="0" eaLnBrk="1" latinLnBrk="0" hangingPunct="1">
                        <a:defRPr sz="713" kern="1200">
                          <a:solidFill>
                            <a:schemeClr val="dk1"/>
                          </a:solidFill>
                          <a:latin typeface="Calibri" panose="020F0502020204030204"/>
                        </a:defRPr>
                      </a:lvl3pPr>
                      <a:lvl4pPr marL="514269" algn="l" defTabSz="342850" rtl="0" eaLnBrk="1" latinLnBrk="0" hangingPunct="1">
                        <a:defRPr sz="713" kern="1200">
                          <a:solidFill>
                            <a:schemeClr val="dk1"/>
                          </a:solidFill>
                          <a:latin typeface="Calibri" panose="020F0502020204030204"/>
                        </a:defRPr>
                      </a:lvl4pPr>
                      <a:lvl5pPr marL="685694" algn="l" defTabSz="342850" rtl="0" eaLnBrk="1" latinLnBrk="0" hangingPunct="1">
                        <a:defRPr sz="713" kern="1200">
                          <a:solidFill>
                            <a:schemeClr val="dk1"/>
                          </a:solidFill>
                          <a:latin typeface="Calibri" panose="020F0502020204030204"/>
                        </a:defRPr>
                      </a:lvl5pPr>
                      <a:lvl6pPr marL="857119" algn="l" defTabSz="342850" rtl="0" eaLnBrk="1" latinLnBrk="0" hangingPunct="1">
                        <a:defRPr sz="713" kern="1200">
                          <a:solidFill>
                            <a:schemeClr val="dk1"/>
                          </a:solidFill>
                          <a:latin typeface="Calibri" panose="020F0502020204030204"/>
                        </a:defRPr>
                      </a:lvl6pPr>
                      <a:lvl7pPr marL="1028544" algn="l" defTabSz="342850" rtl="0" eaLnBrk="1" latinLnBrk="0" hangingPunct="1">
                        <a:defRPr sz="713" kern="1200">
                          <a:solidFill>
                            <a:schemeClr val="dk1"/>
                          </a:solidFill>
                          <a:latin typeface="Calibri" panose="020F0502020204030204"/>
                        </a:defRPr>
                      </a:lvl7pPr>
                      <a:lvl8pPr marL="1199967" algn="l" defTabSz="342850" rtl="0" eaLnBrk="1" latinLnBrk="0" hangingPunct="1">
                        <a:defRPr sz="713" kern="1200">
                          <a:solidFill>
                            <a:schemeClr val="dk1"/>
                          </a:solidFill>
                          <a:latin typeface="Calibri" panose="020F0502020204030204"/>
                        </a:defRPr>
                      </a:lvl8pPr>
                      <a:lvl9pPr marL="1371388" algn="l" defTabSz="342850" rtl="0" eaLnBrk="1" latinLnBrk="0" hangingPunct="1">
                        <a:defRPr sz="713" kern="1200">
                          <a:solidFill>
                            <a:schemeClr val="dk1"/>
                          </a:solidFill>
                          <a:latin typeface="Calibri" panose="020F0502020204030204"/>
                        </a:defRPr>
                      </a:lvl9pPr>
                    </a:lstStyle>
                    <a:p>
                      <a:pPr algn="ctr"/>
                      <a:r>
                        <a:rPr lang="nl-NL" sz="1100" dirty="0" smtClean="0"/>
                        <a:t>90%</a:t>
                      </a:r>
                      <a:endParaRPr lang="nl-NL" sz="1100" dirty="0"/>
                    </a:p>
                  </a:txBody>
                  <a:tcPr>
                    <a:lnL>
                      <a:noFill/>
                    </a:lnL>
                    <a:lnR>
                      <a:noFill/>
                    </a:lnR>
                    <a:lnT>
                      <a:noFill/>
                    </a:lnT>
                    <a:lnB>
                      <a:no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342850" rtl="0" eaLnBrk="1" latinLnBrk="0" hangingPunct="1">
                        <a:defRPr sz="713" kern="1200">
                          <a:solidFill>
                            <a:schemeClr val="dk1"/>
                          </a:solidFill>
                          <a:latin typeface="Calibri" panose="020F0502020204030204"/>
                        </a:defRPr>
                      </a:lvl1pPr>
                      <a:lvl2pPr marL="171425" algn="l" defTabSz="342850" rtl="0" eaLnBrk="1" latinLnBrk="0" hangingPunct="1">
                        <a:defRPr sz="713" kern="1200">
                          <a:solidFill>
                            <a:schemeClr val="dk1"/>
                          </a:solidFill>
                          <a:latin typeface="Calibri" panose="020F0502020204030204"/>
                        </a:defRPr>
                      </a:lvl2pPr>
                      <a:lvl3pPr marL="342850" algn="l" defTabSz="342850" rtl="0" eaLnBrk="1" latinLnBrk="0" hangingPunct="1">
                        <a:defRPr sz="713" kern="1200">
                          <a:solidFill>
                            <a:schemeClr val="dk1"/>
                          </a:solidFill>
                          <a:latin typeface="Calibri" panose="020F0502020204030204"/>
                        </a:defRPr>
                      </a:lvl3pPr>
                      <a:lvl4pPr marL="514269" algn="l" defTabSz="342850" rtl="0" eaLnBrk="1" latinLnBrk="0" hangingPunct="1">
                        <a:defRPr sz="713" kern="1200">
                          <a:solidFill>
                            <a:schemeClr val="dk1"/>
                          </a:solidFill>
                          <a:latin typeface="Calibri" panose="020F0502020204030204"/>
                        </a:defRPr>
                      </a:lvl4pPr>
                      <a:lvl5pPr marL="685694" algn="l" defTabSz="342850" rtl="0" eaLnBrk="1" latinLnBrk="0" hangingPunct="1">
                        <a:defRPr sz="713" kern="1200">
                          <a:solidFill>
                            <a:schemeClr val="dk1"/>
                          </a:solidFill>
                          <a:latin typeface="Calibri" panose="020F0502020204030204"/>
                        </a:defRPr>
                      </a:lvl5pPr>
                      <a:lvl6pPr marL="857119" algn="l" defTabSz="342850" rtl="0" eaLnBrk="1" latinLnBrk="0" hangingPunct="1">
                        <a:defRPr sz="713" kern="1200">
                          <a:solidFill>
                            <a:schemeClr val="dk1"/>
                          </a:solidFill>
                          <a:latin typeface="Calibri" panose="020F0502020204030204"/>
                        </a:defRPr>
                      </a:lvl6pPr>
                      <a:lvl7pPr marL="1028544" algn="l" defTabSz="342850" rtl="0" eaLnBrk="1" latinLnBrk="0" hangingPunct="1">
                        <a:defRPr sz="713" kern="1200">
                          <a:solidFill>
                            <a:schemeClr val="dk1"/>
                          </a:solidFill>
                          <a:latin typeface="Calibri" panose="020F0502020204030204"/>
                        </a:defRPr>
                      </a:lvl7pPr>
                      <a:lvl8pPr marL="1199967" algn="l" defTabSz="342850" rtl="0" eaLnBrk="1" latinLnBrk="0" hangingPunct="1">
                        <a:defRPr sz="713" kern="1200">
                          <a:solidFill>
                            <a:schemeClr val="dk1"/>
                          </a:solidFill>
                          <a:latin typeface="Calibri" panose="020F0502020204030204"/>
                        </a:defRPr>
                      </a:lvl8pPr>
                      <a:lvl9pPr marL="1371388" algn="l" defTabSz="342850" rtl="0" eaLnBrk="1" latinLnBrk="0" hangingPunct="1">
                        <a:defRPr sz="713" kern="1200">
                          <a:solidFill>
                            <a:schemeClr val="dk1"/>
                          </a:solidFill>
                          <a:latin typeface="Calibri" panose="020F0502020204030204"/>
                        </a:defRPr>
                      </a:lvl9pPr>
                    </a:lstStyle>
                    <a:p>
                      <a:pPr algn="ctr"/>
                      <a:r>
                        <a:rPr lang="nl-NL" sz="1100" dirty="0" smtClean="0"/>
                        <a:t>87%</a:t>
                      </a:r>
                      <a:endParaRPr lang="nl-NL" sz="1100" dirty="0"/>
                    </a:p>
                  </a:txBody>
                  <a:tcPr>
                    <a:lnL>
                      <a:noFill/>
                    </a:lnL>
                    <a:lnR>
                      <a:noFill/>
                    </a:lnR>
                    <a:lnT>
                      <a:noFill/>
                    </a:lnT>
                    <a:lnB>
                      <a:no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342850" rtl="0" eaLnBrk="1" latinLnBrk="0" hangingPunct="1">
                        <a:defRPr sz="713" kern="1200">
                          <a:solidFill>
                            <a:schemeClr val="dk1"/>
                          </a:solidFill>
                          <a:latin typeface="Calibri" panose="020F0502020204030204"/>
                        </a:defRPr>
                      </a:lvl1pPr>
                      <a:lvl2pPr marL="171425" algn="l" defTabSz="342850" rtl="0" eaLnBrk="1" latinLnBrk="0" hangingPunct="1">
                        <a:defRPr sz="713" kern="1200">
                          <a:solidFill>
                            <a:schemeClr val="dk1"/>
                          </a:solidFill>
                          <a:latin typeface="Calibri" panose="020F0502020204030204"/>
                        </a:defRPr>
                      </a:lvl2pPr>
                      <a:lvl3pPr marL="342850" algn="l" defTabSz="342850" rtl="0" eaLnBrk="1" latinLnBrk="0" hangingPunct="1">
                        <a:defRPr sz="713" kern="1200">
                          <a:solidFill>
                            <a:schemeClr val="dk1"/>
                          </a:solidFill>
                          <a:latin typeface="Calibri" panose="020F0502020204030204"/>
                        </a:defRPr>
                      </a:lvl3pPr>
                      <a:lvl4pPr marL="514269" algn="l" defTabSz="342850" rtl="0" eaLnBrk="1" latinLnBrk="0" hangingPunct="1">
                        <a:defRPr sz="713" kern="1200">
                          <a:solidFill>
                            <a:schemeClr val="dk1"/>
                          </a:solidFill>
                          <a:latin typeface="Calibri" panose="020F0502020204030204"/>
                        </a:defRPr>
                      </a:lvl4pPr>
                      <a:lvl5pPr marL="685694" algn="l" defTabSz="342850" rtl="0" eaLnBrk="1" latinLnBrk="0" hangingPunct="1">
                        <a:defRPr sz="713" kern="1200">
                          <a:solidFill>
                            <a:schemeClr val="dk1"/>
                          </a:solidFill>
                          <a:latin typeface="Calibri" panose="020F0502020204030204"/>
                        </a:defRPr>
                      </a:lvl5pPr>
                      <a:lvl6pPr marL="857119" algn="l" defTabSz="342850" rtl="0" eaLnBrk="1" latinLnBrk="0" hangingPunct="1">
                        <a:defRPr sz="713" kern="1200">
                          <a:solidFill>
                            <a:schemeClr val="dk1"/>
                          </a:solidFill>
                          <a:latin typeface="Calibri" panose="020F0502020204030204"/>
                        </a:defRPr>
                      </a:lvl6pPr>
                      <a:lvl7pPr marL="1028544" algn="l" defTabSz="342850" rtl="0" eaLnBrk="1" latinLnBrk="0" hangingPunct="1">
                        <a:defRPr sz="713" kern="1200">
                          <a:solidFill>
                            <a:schemeClr val="dk1"/>
                          </a:solidFill>
                          <a:latin typeface="Calibri" panose="020F0502020204030204"/>
                        </a:defRPr>
                      </a:lvl7pPr>
                      <a:lvl8pPr marL="1199967" algn="l" defTabSz="342850" rtl="0" eaLnBrk="1" latinLnBrk="0" hangingPunct="1">
                        <a:defRPr sz="713" kern="1200">
                          <a:solidFill>
                            <a:schemeClr val="dk1"/>
                          </a:solidFill>
                          <a:latin typeface="Calibri" panose="020F0502020204030204"/>
                        </a:defRPr>
                      </a:lvl8pPr>
                      <a:lvl9pPr marL="1371388" algn="l" defTabSz="342850" rtl="0" eaLnBrk="1" latinLnBrk="0" hangingPunct="1">
                        <a:defRPr sz="713" kern="1200">
                          <a:solidFill>
                            <a:schemeClr val="dk1"/>
                          </a:solidFill>
                          <a:latin typeface="Calibri" panose="020F0502020204030204"/>
                        </a:defRPr>
                      </a:lvl9pPr>
                    </a:lstStyle>
                    <a:p>
                      <a:pPr algn="ctr"/>
                      <a:r>
                        <a:rPr lang="nl-NL" sz="1100" dirty="0" smtClean="0"/>
                        <a:t>80%</a:t>
                      </a:r>
                      <a:endParaRPr lang="nl-NL" sz="1100" dirty="0"/>
                    </a:p>
                  </a:txBody>
                  <a:tcPr>
                    <a:lnL>
                      <a:noFill/>
                    </a:lnL>
                    <a:lnR>
                      <a:noFill/>
                    </a:lnR>
                    <a:lnT>
                      <a:noFill/>
                    </a:lnT>
                    <a:lnB>
                      <a:no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342850" rtl="0" eaLnBrk="1" latinLnBrk="0" hangingPunct="1">
                        <a:defRPr sz="713" kern="1200">
                          <a:solidFill>
                            <a:schemeClr val="dk1"/>
                          </a:solidFill>
                          <a:latin typeface="Calibri" panose="020F0502020204030204"/>
                        </a:defRPr>
                      </a:lvl1pPr>
                      <a:lvl2pPr marL="171425" algn="l" defTabSz="342850" rtl="0" eaLnBrk="1" latinLnBrk="0" hangingPunct="1">
                        <a:defRPr sz="713" kern="1200">
                          <a:solidFill>
                            <a:schemeClr val="dk1"/>
                          </a:solidFill>
                          <a:latin typeface="Calibri" panose="020F0502020204030204"/>
                        </a:defRPr>
                      </a:lvl2pPr>
                      <a:lvl3pPr marL="342850" algn="l" defTabSz="342850" rtl="0" eaLnBrk="1" latinLnBrk="0" hangingPunct="1">
                        <a:defRPr sz="713" kern="1200">
                          <a:solidFill>
                            <a:schemeClr val="dk1"/>
                          </a:solidFill>
                          <a:latin typeface="Calibri" panose="020F0502020204030204"/>
                        </a:defRPr>
                      </a:lvl3pPr>
                      <a:lvl4pPr marL="514269" algn="l" defTabSz="342850" rtl="0" eaLnBrk="1" latinLnBrk="0" hangingPunct="1">
                        <a:defRPr sz="713" kern="1200">
                          <a:solidFill>
                            <a:schemeClr val="dk1"/>
                          </a:solidFill>
                          <a:latin typeface="Calibri" panose="020F0502020204030204"/>
                        </a:defRPr>
                      </a:lvl4pPr>
                      <a:lvl5pPr marL="685694" algn="l" defTabSz="342850" rtl="0" eaLnBrk="1" latinLnBrk="0" hangingPunct="1">
                        <a:defRPr sz="713" kern="1200">
                          <a:solidFill>
                            <a:schemeClr val="dk1"/>
                          </a:solidFill>
                          <a:latin typeface="Calibri" panose="020F0502020204030204"/>
                        </a:defRPr>
                      </a:lvl5pPr>
                      <a:lvl6pPr marL="857119" algn="l" defTabSz="342850" rtl="0" eaLnBrk="1" latinLnBrk="0" hangingPunct="1">
                        <a:defRPr sz="713" kern="1200">
                          <a:solidFill>
                            <a:schemeClr val="dk1"/>
                          </a:solidFill>
                          <a:latin typeface="Calibri" panose="020F0502020204030204"/>
                        </a:defRPr>
                      </a:lvl6pPr>
                      <a:lvl7pPr marL="1028544" algn="l" defTabSz="342850" rtl="0" eaLnBrk="1" latinLnBrk="0" hangingPunct="1">
                        <a:defRPr sz="713" kern="1200">
                          <a:solidFill>
                            <a:schemeClr val="dk1"/>
                          </a:solidFill>
                          <a:latin typeface="Calibri" panose="020F0502020204030204"/>
                        </a:defRPr>
                      </a:lvl7pPr>
                      <a:lvl8pPr marL="1199967" algn="l" defTabSz="342850" rtl="0" eaLnBrk="1" latinLnBrk="0" hangingPunct="1">
                        <a:defRPr sz="713" kern="1200">
                          <a:solidFill>
                            <a:schemeClr val="dk1"/>
                          </a:solidFill>
                          <a:latin typeface="Calibri" panose="020F0502020204030204"/>
                        </a:defRPr>
                      </a:lvl8pPr>
                      <a:lvl9pPr marL="1371388" algn="l" defTabSz="342850" rtl="0" eaLnBrk="1" latinLnBrk="0" hangingPunct="1">
                        <a:defRPr sz="713" kern="1200">
                          <a:solidFill>
                            <a:schemeClr val="dk1"/>
                          </a:solidFill>
                          <a:latin typeface="Calibri" panose="020F0502020204030204"/>
                        </a:defRPr>
                      </a:lvl9pPr>
                    </a:lstStyle>
                    <a:p>
                      <a:r>
                        <a:rPr lang="nl-NL" sz="1100" dirty="0" smtClean="0"/>
                        <a:t>98% binnen 10 min opgenomen</a:t>
                      </a:r>
                      <a:endParaRPr lang="nl-NL" sz="1100" dirty="0"/>
                    </a:p>
                  </a:txBody>
                  <a:tcPr>
                    <a:lnL>
                      <a:noFill/>
                    </a:lnL>
                    <a:lnR>
                      <a:noFill/>
                    </a:lnR>
                    <a:lnT>
                      <a:noFill/>
                    </a:lnT>
                    <a:lnB>
                      <a:noFill/>
                    </a:lnB>
                    <a:lnTlToBr w="12700" cmpd="sng">
                      <a:noFill/>
                      <a:prstDash val="solid"/>
                    </a:lnTlToBr>
                    <a:lnBlToTr w="12700" cmpd="sng">
                      <a:noFill/>
                      <a:prstDash val="solid"/>
                    </a:lnBlToTr>
                    <a:solidFill>
                      <a:sysClr val="windowText" lastClr="000000">
                        <a:tint val="20000"/>
                      </a:sysClr>
                    </a:solidFill>
                  </a:tcPr>
                </a:tc>
                <a:extLst>
                  <a:ext uri="{0D108BD9-81ED-4DB2-BD59-A6C34878D82A}">
                    <a16:rowId xmlns:a16="http://schemas.microsoft.com/office/drawing/2014/main" val="1589919206"/>
                  </a:ext>
                </a:extLst>
              </a:tr>
              <a:tr h="603176">
                <a:tc>
                  <a:txBody>
                    <a:bodyPr/>
                    <a:lstStyle>
                      <a:lvl1pPr marL="0" algn="l" defTabSz="342850" rtl="0" eaLnBrk="1" latinLnBrk="0" hangingPunct="1">
                        <a:defRPr sz="713" kern="1200">
                          <a:solidFill>
                            <a:schemeClr val="dk1"/>
                          </a:solidFill>
                          <a:latin typeface="Calibri" panose="020F0502020204030204"/>
                        </a:defRPr>
                      </a:lvl1pPr>
                      <a:lvl2pPr marL="171425" algn="l" defTabSz="342850" rtl="0" eaLnBrk="1" latinLnBrk="0" hangingPunct="1">
                        <a:defRPr sz="713" kern="1200">
                          <a:solidFill>
                            <a:schemeClr val="dk1"/>
                          </a:solidFill>
                          <a:latin typeface="Calibri" panose="020F0502020204030204"/>
                        </a:defRPr>
                      </a:lvl2pPr>
                      <a:lvl3pPr marL="342850" algn="l" defTabSz="342850" rtl="0" eaLnBrk="1" latinLnBrk="0" hangingPunct="1">
                        <a:defRPr sz="713" kern="1200">
                          <a:solidFill>
                            <a:schemeClr val="dk1"/>
                          </a:solidFill>
                          <a:latin typeface="Calibri" panose="020F0502020204030204"/>
                        </a:defRPr>
                      </a:lvl3pPr>
                      <a:lvl4pPr marL="514269" algn="l" defTabSz="342850" rtl="0" eaLnBrk="1" latinLnBrk="0" hangingPunct="1">
                        <a:defRPr sz="713" kern="1200">
                          <a:solidFill>
                            <a:schemeClr val="dk1"/>
                          </a:solidFill>
                          <a:latin typeface="Calibri" panose="020F0502020204030204"/>
                        </a:defRPr>
                      </a:lvl4pPr>
                      <a:lvl5pPr marL="685694" algn="l" defTabSz="342850" rtl="0" eaLnBrk="1" latinLnBrk="0" hangingPunct="1">
                        <a:defRPr sz="713" kern="1200">
                          <a:solidFill>
                            <a:schemeClr val="dk1"/>
                          </a:solidFill>
                          <a:latin typeface="Calibri" panose="020F0502020204030204"/>
                        </a:defRPr>
                      </a:lvl5pPr>
                      <a:lvl6pPr marL="857119" algn="l" defTabSz="342850" rtl="0" eaLnBrk="1" latinLnBrk="0" hangingPunct="1">
                        <a:defRPr sz="713" kern="1200">
                          <a:solidFill>
                            <a:schemeClr val="dk1"/>
                          </a:solidFill>
                          <a:latin typeface="Calibri" panose="020F0502020204030204"/>
                        </a:defRPr>
                      </a:lvl6pPr>
                      <a:lvl7pPr marL="1028544" algn="l" defTabSz="342850" rtl="0" eaLnBrk="1" latinLnBrk="0" hangingPunct="1">
                        <a:defRPr sz="713" kern="1200">
                          <a:solidFill>
                            <a:schemeClr val="dk1"/>
                          </a:solidFill>
                          <a:latin typeface="Calibri" panose="020F0502020204030204"/>
                        </a:defRPr>
                      </a:lvl7pPr>
                      <a:lvl8pPr marL="1199967" algn="l" defTabSz="342850" rtl="0" eaLnBrk="1" latinLnBrk="0" hangingPunct="1">
                        <a:defRPr sz="713" kern="1200">
                          <a:solidFill>
                            <a:schemeClr val="dk1"/>
                          </a:solidFill>
                          <a:latin typeface="Calibri" panose="020F0502020204030204"/>
                        </a:defRPr>
                      </a:lvl8pPr>
                      <a:lvl9pPr marL="1371388" algn="l" defTabSz="342850" rtl="0" eaLnBrk="1" latinLnBrk="0" hangingPunct="1">
                        <a:defRPr sz="713" kern="1200">
                          <a:solidFill>
                            <a:schemeClr val="dk1"/>
                          </a:solidFill>
                          <a:latin typeface="Calibri" panose="020F0502020204030204"/>
                        </a:defRPr>
                      </a:lvl9pPr>
                    </a:lstStyle>
                    <a:p>
                      <a:pPr algn="r"/>
                      <a:r>
                        <a:rPr lang="nl-NL" sz="1100" dirty="0" smtClean="0"/>
                        <a:t>U1 &lt; 20 min</a:t>
                      </a:r>
                    </a:p>
                    <a:p>
                      <a:pPr algn="r"/>
                      <a:r>
                        <a:rPr lang="nl-NL" sz="1100" dirty="0" smtClean="0"/>
                        <a:t>U1 &lt; 30 min</a:t>
                      </a:r>
                      <a:endParaRPr lang="nl-NL" sz="1100" dirty="0"/>
                    </a:p>
                  </a:txBody>
                  <a:tcPr>
                    <a:lnL>
                      <a:noFill/>
                    </a:lnL>
                    <a:lnR>
                      <a:noFill/>
                    </a:lnR>
                    <a:lnT>
                      <a:noFill/>
                    </a:lnT>
                    <a:lnB>
                      <a:noFill/>
                    </a:lnB>
                    <a:lnTlToBr w="12700" cmpd="sng">
                      <a:noFill/>
                      <a:prstDash val="solid"/>
                    </a:lnTlToBr>
                    <a:lnBlToTr w="12700" cmpd="sng">
                      <a:noFill/>
                      <a:prstDash val="solid"/>
                    </a:lnBlToTr>
                    <a:solidFill>
                      <a:sysClr val="window" lastClr="FFFFFF"/>
                    </a:solidFill>
                  </a:tcPr>
                </a:tc>
                <a:tc>
                  <a:txBody>
                    <a:bodyPr/>
                    <a:lstStyle>
                      <a:lvl1pPr marL="0" algn="l" defTabSz="342850" rtl="0" eaLnBrk="1" latinLnBrk="0" hangingPunct="1">
                        <a:defRPr sz="713" kern="1200">
                          <a:solidFill>
                            <a:schemeClr val="dk1"/>
                          </a:solidFill>
                          <a:latin typeface="Calibri" panose="020F0502020204030204"/>
                        </a:defRPr>
                      </a:lvl1pPr>
                      <a:lvl2pPr marL="171425" algn="l" defTabSz="342850" rtl="0" eaLnBrk="1" latinLnBrk="0" hangingPunct="1">
                        <a:defRPr sz="713" kern="1200">
                          <a:solidFill>
                            <a:schemeClr val="dk1"/>
                          </a:solidFill>
                          <a:latin typeface="Calibri" panose="020F0502020204030204"/>
                        </a:defRPr>
                      </a:lvl2pPr>
                      <a:lvl3pPr marL="342850" algn="l" defTabSz="342850" rtl="0" eaLnBrk="1" latinLnBrk="0" hangingPunct="1">
                        <a:defRPr sz="713" kern="1200">
                          <a:solidFill>
                            <a:schemeClr val="dk1"/>
                          </a:solidFill>
                          <a:latin typeface="Calibri" panose="020F0502020204030204"/>
                        </a:defRPr>
                      </a:lvl3pPr>
                      <a:lvl4pPr marL="514269" algn="l" defTabSz="342850" rtl="0" eaLnBrk="1" latinLnBrk="0" hangingPunct="1">
                        <a:defRPr sz="713" kern="1200">
                          <a:solidFill>
                            <a:schemeClr val="dk1"/>
                          </a:solidFill>
                          <a:latin typeface="Calibri" panose="020F0502020204030204"/>
                        </a:defRPr>
                      </a:lvl4pPr>
                      <a:lvl5pPr marL="685694" algn="l" defTabSz="342850" rtl="0" eaLnBrk="1" latinLnBrk="0" hangingPunct="1">
                        <a:defRPr sz="713" kern="1200">
                          <a:solidFill>
                            <a:schemeClr val="dk1"/>
                          </a:solidFill>
                          <a:latin typeface="Calibri" panose="020F0502020204030204"/>
                        </a:defRPr>
                      </a:lvl5pPr>
                      <a:lvl6pPr marL="857119" algn="l" defTabSz="342850" rtl="0" eaLnBrk="1" latinLnBrk="0" hangingPunct="1">
                        <a:defRPr sz="713" kern="1200">
                          <a:solidFill>
                            <a:schemeClr val="dk1"/>
                          </a:solidFill>
                          <a:latin typeface="Calibri" panose="020F0502020204030204"/>
                        </a:defRPr>
                      </a:lvl6pPr>
                      <a:lvl7pPr marL="1028544" algn="l" defTabSz="342850" rtl="0" eaLnBrk="1" latinLnBrk="0" hangingPunct="1">
                        <a:defRPr sz="713" kern="1200">
                          <a:solidFill>
                            <a:schemeClr val="dk1"/>
                          </a:solidFill>
                          <a:latin typeface="Calibri" panose="020F0502020204030204"/>
                        </a:defRPr>
                      </a:lvl7pPr>
                      <a:lvl8pPr marL="1199967" algn="l" defTabSz="342850" rtl="0" eaLnBrk="1" latinLnBrk="0" hangingPunct="1">
                        <a:defRPr sz="713" kern="1200">
                          <a:solidFill>
                            <a:schemeClr val="dk1"/>
                          </a:solidFill>
                          <a:latin typeface="Calibri" panose="020F0502020204030204"/>
                        </a:defRPr>
                      </a:lvl8pPr>
                      <a:lvl9pPr marL="1371388" algn="l" defTabSz="342850" rtl="0" eaLnBrk="1" latinLnBrk="0" hangingPunct="1">
                        <a:defRPr sz="713" kern="1200">
                          <a:solidFill>
                            <a:schemeClr val="dk1"/>
                          </a:solidFill>
                          <a:latin typeface="Calibri" panose="020F0502020204030204"/>
                        </a:defRPr>
                      </a:lvl9pPr>
                    </a:lstStyle>
                    <a:p>
                      <a:pPr algn="ctr"/>
                      <a:r>
                        <a:rPr lang="nl-NL" sz="1100" dirty="0" smtClean="0">
                          <a:solidFill>
                            <a:srgbClr val="FF0000"/>
                          </a:solidFill>
                        </a:rPr>
                        <a:t>87%</a:t>
                      </a:r>
                    </a:p>
                    <a:p>
                      <a:pPr algn="ctr"/>
                      <a:r>
                        <a:rPr lang="nl-NL" sz="1100" dirty="0" smtClean="0">
                          <a:solidFill>
                            <a:srgbClr val="FF0000"/>
                          </a:solidFill>
                        </a:rPr>
                        <a:t>100%</a:t>
                      </a:r>
                      <a:endParaRPr lang="nl-NL" sz="1100" dirty="0">
                        <a:solidFill>
                          <a:srgbClr val="FF0000"/>
                        </a:solidFill>
                      </a:endParaRPr>
                    </a:p>
                  </a:txBody>
                  <a:tcPr>
                    <a:lnL>
                      <a:noFill/>
                    </a:lnL>
                    <a:lnR>
                      <a:noFill/>
                    </a:lnR>
                    <a:lnT>
                      <a:noFill/>
                    </a:lnT>
                    <a:lnB>
                      <a:noFill/>
                    </a:lnB>
                    <a:lnTlToBr w="12700" cmpd="sng">
                      <a:noFill/>
                      <a:prstDash val="solid"/>
                    </a:lnTlToBr>
                    <a:lnBlToTr w="12700" cmpd="sng">
                      <a:noFill/>
                      <a:prstDash val="solid"/>
                    </a:lnBlToTr>
                    <a:solidFill>
                      <a:sysClr val="window" lastClr="FFFFFF"/>
                    </a:solidFill>
                  </a:tcPr>
                </a:tc>
                <a:tc>
                  <a:txBody>
                    <a:bodyPr/>
                    <a:lstStyle>
                      <a:lvl1pPr marL="0" algn="l" defTabSz="342850" rtl="0" eaLnBrk="1" latinLnBrk="0" hangingPunct="1">
                        <a:defRPr sz="713" kern="1200">
                          <a:solidFill>
                            <a:schemeClr val="dk1"/>
                          </a:solidFill>
                          <a:latin typeface="Calibri" panose="020F0502020204030204"/>
                        </a:defRPr>
                      </a:lvl1pPr>
                      <a:lvl2pPr marL="171425" algn="l" defTabSz="342850" rtl="0" eaLnBrk="1" latinLnBrk="0" hangingPunct="1">
                        <a:defRPr sz="713" kern="1200">
                          <a:solidFill>
                            <a:schemeClr val="dk1"/>
                          </a:solidFill>
                          <a:latin typeface="Calibri" panose="020F0502020204030204"/>
                        </a:defRPr>
                      </a:lvl2pPr>
                      <a:lvl3pPr marL="342850" algn="l" defTabSz="342850" rtl="0" eaLnBrk="1" latinLnBrk="0" hangingPunct="1">
                        <a:defRPr sz="713" kern="1200">
                          <a:solidFill>
                            <a:schemeClr val="dk1"/>
                          </a:solidFill>
                          <a:latin typeface="Calibri" panose="020F0502020204030204"/>
                        </a:defRPr>
                      </a:lvl3pPr>
                      <a:lvl4pPr marL="514269" algn="l" defTabSz="342850" rtl="0" eaLnBrk="1" latinLnBrk="0" hangingPunct="1">
                        <a:defRPr sz="713" kern="1200">
                          <a:solidFill>
                            <a:schemeClr val="dk1"/>
                          </a:solidFill>
                          <a:latin typeface="Calibri" panose="020F0502020204030204"/>
                        </a:defRPr>
                      </a:lvl4pPr>
                      <a:lvl5pPr marL="685694" algn="l" defTabSz="342850" rtl="0" eaLnBrk="1" latinLnBrk="0" hangingPunct="1">
                        <a:defRPr sz="713" kern="1200">
                          <a:solidFill>
                            <a:schemeClr val="dk1"/>
                          </a:solidFill>
                          <a:latin typeface="Calibri" panose="020F0502020204030204"/>
                        </a:defRPr>
                      </a:lvl5pPr>
                      <a:lvl6pPr marL="857119" algn="l" defTabSz="342850" rtl="0" eaLnBrk="1" latinLnBrk="0" hangingPunct="1">
                        <a:defRPr sz="713" kern="1200">
                          <a:solidFill>
                            <a:schemeClr val="dk1"/>
                          </a:solidFill>
                          <a:latin typeface="Calibri" panose="020F0502020204030204"/>
                        </a:defRPr>
                      </a:lvl6pPr>
                      <a:lvl7pPr marL="1028544" algn="l" defTabSz="342850" rtl="0" eaLnBrk="1" latinLnBrk="0" hangingPunct="1">
                        <a:defRPr sz="713" kern="1200">
                          <a:solidFill>
                            <a:schemeClr val="dk1"/>
                          </a:solidFill>
                          <a:latin typeface="Calibri" panose="020F0502020204030204"/>
                        </a:defRPr>
                      </a:lvl7pPr>
                      <a:lvl8pPr marL="1199967" algn="l" defTabSz="342850" rtl="0" eaLnBrk="1" latinLnBrk="0" hangingPunct="1">
                        <a:defRPr sz="713" kern="1200">
                          <a:solidFill>
                            <a:schemeClr val="dk1"/>
                          </a:solidFill>
                          <a:latin typeface="Calibri" panose="020F0502020204030204"/>
                        </a:defRPr>
                      </a:lvl8pPr>
                      <a:lvl9pPr marL="1371388" algn="l" defTabSz="342850" rtl="0" eaLnBrk="1" latinLnBrk="0" hangingPunct="1">
                        <a:defRPr sz="713" kern="1200">
                          <a:solidFill>
                            <a:schemeClr val="dk1"/>
                          </a:solidFill>
                          <a:latin typeface="Calibri" panose="020F0502020204030204"/>
                        </a:defRPr>
                      </a:lvl9pPr>
                    </a:lstStyle>
                    <a:p>
                      <a:pPr algn="ctr"/>
                      <a:r>
                        <a:rPr lang="nl-NL" sz="1100" dirty="0" smtClean="0"/>
                        <a:t>73%</a:t>
                      </a:r>
                    </a:p>
                    <a:p>
                      <a:pPr algn="ctr"/>
                      <a:r>
                        <a:rPr lang="nl-NL" sz="1100" dirty="0" smtClean="0"/>
                        <a:t>97%</a:t>
                      </a:r>
                      <a:endParaRPr lang="nl-NL" sz="1100" dirty="0"/>
                    </a:p>
                  </a:txBody>
                  <a:tcPr>
                    <a:lnL>
                      <a:noFill/>
                    </a:lnL>
                    <a:lnR>
                      <a:noFill/>
                    </a:lnR>
                    <a:lnT>
                      <a:noFill/>
                    </a:lnT>
                    <a:lnB>
                      <a:noFill/>
                    </a:lnB>
                    <a:lnTlToBr w="12700" cmpd="sng">
                      <a:noFill/>
                      <a:prstDash val="solid"/>
                    </a:lnTlToBr>
                    <a:lnBlToTr w="12700" cmpd="sng">
                      <a:noFill/>
                      <a:prstDash val="solid"/>
                    </a:lnBlToTr>
                    <a:solidFill>
                      <a:sysClr val="window" lastClr="FFFFFF"/>
                    </a:solidFill>
                  </a:tcPr>
                </a:tc>
                <a:tc>
                  <a:txBody>
                    <a:bodyPr/>
                    <a:lstStyle>
                      <a:lvl1pPr marL="0" algn="l" defTabSz="342850" rtl="0" eaLnBrk="1" latinLnBrk="0" hangingPunct="1">
                        <a:defRPr sz="713" kern="1200">
                          <a:solidFill>
                            <a:schemeClr val="dk1"/>
                          </a:solidFill>
                          <a:latin typeface="Calibri" panose="020F0502020204030204"/>
                        </a:defRPr>
                      </a:lvl1pPr>
                      <a:lvl2pPr marL="171425" algn="l" defTabSz="342850" rtl="0" eaLnBrk="1" latinLnBrk="0" hangingPunct="1">
                        <a:defRPr sz="713" kern="1200">
                          <a:solidFill>
                            <a:schemeClr val="dk1"/>
                          </a:solidFill>
                          <a:latin typeface="Calibri" panose="020F0502020204030204"/>
                        </a:defRPr>
                      </a:lvl2pPr>
                      <a:lvl3pPr marL="342850" algn="l" defTabSz="342850" rtl="0" eaLnBrk="1" latinLnBrk="0" hangingPunct="1">
                        <a:defRPr sz="713" kern="1200">
                          <a:solidFill>
                            <a:schemeClr val="dk1"/>
                          </a:solidFill>
                          <a:latin typeface="Calibri" panose="020F0502020204030204"/>
                        </a:defRPr>
                      </a:lvl3pPr>
                      <a:lvl4pPr marL="514269" algn="l" defTabSz="342850" rtl="0" eaLnBrk="1" latinLnBrk="0" hangingPunct="1">
                        <a:defRPr sz="713" kern="1200">
                          <a:solidFill>
                            <a:schemeClr val="dk1"/>
                          </a:solidFill>
                          <a:latin typeface="Calibri" panose="020F0502020204030204"/>
                        </a:defRPr>
                      </a:lvl4pPr>
                      <a:lvl5pPr marL="685694" algn="l" defTabSz="342850" rtl="0" eaLnBrk="1" latinLnBrk="0" hangingPunct="1">
                        <a:defRPr sz="713" kern="1200">
                          <a:solidFill>
                            <a:schemeClr val="dk1"/>
                          </a:solidFill>
                          <a:latin typeface="Calibri" panose="020F0502020204030204"/>
                        </a:defRPr>
                      </a:lvl5pPr>
                      <a:lvl6pPr marL="857119" algn="l" defTabSz="342850" rtl="0" eaLnBrk="1" latinLnBrk="0" hangingPunct="1">
                        <a:defRPr sz="713" kern="1200">
                          <a:solidFill>
                            <a:schemeClr val="dk1"/>
                          </a:solidFill>
                          <a:latin typeface="Calibri" panose="020F0502020204030204"/>
                        </a:defRPr>
                      </a:lvl6pPr>
                      <a:lvl7pPr marL="1028544" algn="l" defTabSz="342850" rtl="0" eaLnBrk="1" latinLnBrk="0" hangingPunct="1">
                        <a:defRPr sz="713" kern="1200">
                          <a:solidFill>
                            <a:schemeClr val="dk1"/>
                          </a:solidFill>
                          <a:latin typeface="Calibri" panose="020F0502020204030204"/>
                        </a:defRPr>
                      </a:lvl7pPr>
                      <a:lvl8pPr marL="1199967" algn="l" defTabSz="342850" rtl="0" eaLnBrk="1" latinLnBrk="0" hangingPunct="1">
                        <a:defRPr sz="713" kern="1200">
                          <a:solidFill>
                            <a:schemeClr val="dk1"/>
                          </a:solidFill>
                          <a:latin typeface="Calibri" panose="020F0502020204030204"/>
                        </a:defRPr>
                      </a:lvl8pPr>
                      <a:lvl9pPr marL="1371388" algn="l" defTabSz="342850" rtl="0" eaLnBrk="1" latinLnBrk="0" hangingPunct="1">
                        <a:defRPr sz="713" kern="1200">
                          <a:solidFill>
                            <a:schemeClr val="dk1"/>
                          </a:solidFill>
                          <a:latin typeface="Calibri" panose="020F0502020204030204"/>
                        </a:defRPr>
                      </a:lvl9pPr>
                    </a:lstStyle>
                    <a:p>
                      <a:pPr algn="ctr"/>
                      <a:r>
                        <a:rPr lang="nl-NL" sz="1100" dirty="0" smtClean="0"/>
                        <a:t>82%</a:t>
                      </a:r>
                    </a:p>
                    <a:p>
                      <a:pPr algn="ctr"/>
                      <a:r>
                        <a:rPr lang="nl-NL" sz="1100" dirty="0" smtClean="0"/>
                        <a:t>100%</a:t>
                      </a:r>
                      <a:endParaRPr lang="nl-NL" sz="1100" dirty="0"/>
                    </a:p>
                  </a:txBody>
                  <a:tcPr>
                    <a:lnL>
                      <a:noFill/>
                    </a:lnL>
                    <a:lnR>
                      <a:noFill/>
                    </a:lnR>
                    <a:lnT>
                      <a:noFill/>
                    </a:lnT>
                    <a:lnB>
                      <a:noFill/>
                    </a:lnB>
                    <a:lnTlToBr w="12700" cmpd="sng">
                      <a:noFill/>
                      <a:prstDash val="solid"/>
                    </a:lnTlToBr>
                    <a:lnBlToTr w="12700" cmpd="sng">
                      <a:noFill/>
                      <a:prstDash val="solid"/>
                    </a:lnBlToTr>
                    <a:solidFill>
                      <a:sysClr val="window" lastClr="FFFFFF"/>
                    </a:solidFill>
                  </a:tcPr>
                </a:tc>
                <a:tc>
                  <a:txBody>
                    <a:bodyPr/>
                    <a:lstStyle>
                      <a:lvl1pPr marL="0" algn="l" defTabSz="342850" rtl="0" eaLnBrk="1" latinLnBrk="0" hangingPunct="1">
                        <a:defRPr sz="713" kern="1200">
                          <a:solidFill>
                            <a:schemeClr val="dk1"/>
                          </a:solidFill>
                          <a:latin typeface="Calibri" panose="020F0502020204030204"/>
                        </a:defRPr>
                      </a:lvl1pPr>
                      <a:lvl2pPr marL="171425" algn="l" defTabSz="342850" rtl="0" eaLnBrk="1" latinLnBrk="0" hangingPunct="1">
                        <a:defRPr sz="713" kern="1200">
                          <a:solidFill>
                            <a:schemeClr val="dk1"/>
                          </a:solidFill>
                          <a:latin typeface="Calibri" panose="020F0502020204030204"/>
                        </a:defRPr>
                      </a:lvl2pPr>
                      <a:lvl3pPr marL="342850" algn="l" defTabSz="342850" rtl="0" eaLnBrk="1" latinLnBrk="0" hangingPunct="1">
                        <a:defRPr sz="713" kern="1200">
                          <a:solidFill>
                            <a:schemeClr val="dk1"/>
                          </a:solidFill>
                          <a:latin typeface="Calibri" panose="020F0502020204030204"/>
                        </a:defRPr>
                      </a:lvl3pPr>
                      <a:lvl4pPr marL="514269" algn="l" defTabSz="342850" rtl="0" eaLnBrk="1" latinLnBrk="0" hangingPunct="1">
                        <a:defRPr sz="713" kern="1200">
                          <a:solidFill>
                            <a:schemeClr val="dk1"/>
                          </a:solidFill>
                          <a:latin typeface="Calibri" panose="020F0502020204030204"/>
                        </a:defRPr>
                      </a:lvl4pPr>
                      <a:lvl5pPr marL="685694" algn="l" defTabSz="342850" rtl="0" eaLnBrk="1" latinLnBrk="0" hangingPunct="1">
                        <a:defRPr sz="713" kern="1200">
                          <a:solidFill>
                            <a:schemeClr val="dk1"/>
                          </a:solidFill>
                          <a:latin typeface="Calibri" panose="020F0502020204030204"/>
                        </a:defRPr>
                      </a:lvl5pPr>
                      <a:lvl6pPr marL="857119" algn="l" defTabSz="342850" rtl="0" eaLnBrk="1" latinLnBrk="0" hangingPunct="1">
                        <a:defRPr sz="713" kern="1200">
                          <a:solidFill>
                            <a:schemeClr val="dk1"/>
                          </a:solidFill>
                          <a:latin typeface="Calibri" panose="020F0502020204030204"/>
                        </a:defRPr>
                      </a:lvl6pPr>
                      <a:lvl7pPr marL="1028544" algn="l" defTabSz="342850" rtl="0" eaLnBrk="1" latinLnBrk="0" hangingPunct="1">
                        <a:defRPr sz="713" kern="1200">
                          <a:solidFill>
                            <a:schemeClr val="dk1"/>
                          </a:solidFill>
                          <a:latin typeface="Calibri" panose="020F0502020204030204"/>
                        </a:defRPr>
                      </a:lvl7pPr>
                      <a:lvl8pPr marL="1199967" algn="l" defTabSz="342850" rtl="0" eaLnBrk="1" latinLnBrk="0" hangingPunct="1">
                        <a:defRPr sz="713" kern="1200">
                          <a:solidFill>
                            <a:schemeClr val="dk1"/>
                          </a:solidFill>
                          <a:latin typeface="Calibri" panose="020F0502020204030204"/>
                        </a:defRPr>
                      </a:lvl8pPr>
                      <a:lvl9pPr marL="1371388" algn="l" defTabSz="342850" rtl="0" eaLnBrk="1" latinLnBrk="0" hangingPunct="1">
                        <a:defRPr sz="713" kern="1200">
                          <a:solidFill>
                            <a:schemeClr val="dk1"/>
                          </a:solidFill>
                          <a:latin typeface="Calibri" panose="020F0502020204030204"/>
                        </a:defRPr>
                      </a:lvl9pPr>
                    </a:lstStyle>
                    <a:p>
                      <a:r>
                        <a:rPr lang="nl-NL" sz="1100" dirty="0" smtClean="0"/>
                        <a:t>Aanrijtijd spoed-visite</a:t>
                      </a:r>
                    </a:p>
                    <a:p>
                      <a:r>
                        <a:rPr lang="nl-NL" sz="1100" dirty="0" smtClean="0"/>
                        <a:t>90% binnen 20 min</a:t>
                      </a:r>
                    </a:p>
                    <a:p>
                      <a:r>
                        <a:rPr lang="nl-NL" sz="1100" dirty="0" smtClean="0"/>
                        <a:t>98% binnen 30 min</a:t>
                      </a:r>
                      <a:endParaRPr lang="nl-NL" sz="1100" dirty="0"/>
                    </a:p>
                  </a:txBody>
                  <a:tcPr>
                    <a:lnL>
                      <a:noFill/>
                    </a:lnL>
                    <a:lnR>
                      <a:noFill/>
                    </a:lnR>
                    <a:lnT>
                      <a:noFill/>
                    </a:lnT>
                    <a:lnB>
                      <a:no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313587380"/>
                  </a:ext>
                </a:extLst>
              </a:tr>
              <a:tr h="433049">
                <a:tc>
                  <a:txBody>
                    <a:bodyPr/>
                    <a:lstStyle>
                      <a:lvl1pPr marL="0" algn="l" defTabSz="342850" rtl="0" eaLnBrk="1" latinLnBrk="0" hangingPunct="1">
                        <a:defRPr sz="713" kern="1200">
                          <a:solidFill>
                            <a:schemeClr val="dk1"/>
                          </a:solidFill>
                          <a:latin typeface="Calibri" panose="020F0502020204030204"/>
                        </a:defRPr>
                      </a:lvl1pPr>
                      <a:lvl2pPr marL="171425" algn="l" defTabSz="342850" rtl="0" eaLnBrk="1" latinLnBrk="0" hangingPunct="1">
                        <a:defRPr sz="713" kern="1200">
                          <a:solidFill>
                            <a:schemeClr val="dk1"/>
                          </a:solidFill>
                          <a:latin typeface="Calibri" panose="020F0502020204030204"/>
                        </a:defRPr>
                      </a:lvl2pPr>
                      <a:lvl3pPr marL="342850" algn="l" defTabSz="342850" rtl="0" eaLnBrk="1" latinLnBrk="0" hangingPunct="1">
                        <a:defRPr sz="713" kern="1200">
                          <a:solidFill>
                            <a:schemeClr val="dk1"/>
                          </a:solidFill>
                          <a:latin typeface="Calibri" panose="020F0502020204030204"/>
                        </a:defRPr>
                      </a:lvl3pPr>
                      <a:lvl4pPr marL="514269" algn="l" defTabSz="342850" rtl="0" eaLnBrk="1" latinLnBrk="0" hangingPunct="1">
                        <a:defRPr sz="713" kern="1200">
                          <a:solidFill>
                            <a:schemeClr val="dk1"/>
                          </a:solidFill>
                          <a:latin typeface="Calibri" panose="020F0502020204030204"/>
                        </a:defRPr>
                      </a:lvl4pPr>
                      <a:lvl5pPr marL="685694" algn="l" defTabSz="342850" rtl="0" eaLnBrk="1" latinLnBrk="0" hangingPunct="1">
                        <a:defRPr sz="713" kern="1200">
                          <a:solidFill>
                            <a:schemeClr val="dk1"/>
                          </a:solidFill>
                          <a:latin typeface="Calibri" panose="020F0502020204030204"/>
                        </a:defRPr>
                      </a:lvl5pPr>
                      <a:lvl6pPr marL="857119" algn="l" defTabSz="342850" rtl="0" eaLnBrk="1" latinLnBrk="0" hangingPunct="1">
                        <a:defRPr sz="713" kern="1200">
                          <a:solidFill>
                            <a:schemeClr val="dk1"/>
                          </a:solidFill>
                          <a:latin typeface="Calibri" panose="020F0502020204030204"/>
                        </a:defRPr>
                      </a:lvl6pPr>
                      <a:lvl7pPr marL="1028544" algn="l" defTabSz="342850" rtl="0" eaLnBrk="1" latinLnBrk="0" hangingPunct="1">
                        <a:defRPr sz="713" kern="1200">
                          <a:solidFill>
                            <a:schemeClr val="dk1"/>
                          </a:solidFill>
                          <a:latin typeface="Calibri" panose="020F0502020204030204"/>
                        </a:defRPr>
                      </a:lvl7pPr>
                      <a:lvl8pPr marL="1199967" algn="l" defTabSz="342850" rtl="0" eaLnBrk="1" latinLnBrk="0" hangingPunct="1">
                        <a:defRPr sz="713" kern="1200">
                          <a:solidFill>
                            <a:schemeClr val="dk1"/>
                          </a:solidFill>
                          <a:latin typeface="Calibri" panose="020F0502020204030204"/>
                        </a:defRPr>
                      </a:lvl8pPr>
                      <a:lvl9pPr marL="1371388" algn="l" defTabSz="342850" rtl="0" eaLnBrk="1" latinLnBrk="0" hangingPunct="1">
                        <a:defRPr sz="713" kern="1200">
                          <a:solidFill>
                            <a:schemeClr val="dk1"/>
                          </a:solidFill>
                          <a:latin typeface="Calibri" panose="020F0502020204030204"/>
                        </a:defRPr>
                      </a:lvl9pPr>
                    </a:lstStyle>
                    <a:p>
                      <a:pPr algn="r"/>
                      <a:r>
                        <a:rPr lang="nl-NL" sz="1100" dirty="0" smtClean="0"/>
                        <a:t>U2 &lt; 60 min</a:t>
                      </a:r>
                      <a:endParaRPr lang="nl-NL" sz="1100" dirty="0"/>
                    </a:p>
                  </a:txBody>
                  <a:tcPr>
                    <a:lnL>
                      <a:noFill/>
                    </a:lnL>
                    <a:lnR>
                      <a:noFill/>
                    </a:lnR>
                    <a:lnT>
                      <a:noFill/>
                    </a:lnT>
                    <a:lnB>
                      <a:no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342850" rtl="0" eaLnBrk="1" latinLnBrk="0" hangingPunct="1">
                        <a:defRPr sz="713" kern="1200">
                          <a:solidFill>
                            <a:schemeClr val="dk1"/>
                          </a:solidFill>
                          <a:latin typeface="Calibri" panose="020F0502020204030204"/>
                        </a:defRPr>
                      </a:lvl1pPr>
                      <a:lvl2pPr marL="171425" algn="l" defTabSz="342850" rtl="0" eaLnBrk="1" latinLnBrk="0" hangingPunct="1">
                        <a:defRPr sz="713" kern="1200">
                          <a:solidFill>
                            <a:schemeClr val="dk1"/>
                          </a:solidFill>
                          <a:latin typeface="Calibri" panose="020F0502020204030204"/>
                        </a:defRPr>
                      </a:lvl2pPr>
                      <a:lvl3pPr marL="342850" algn="l" defTabSz="342850" rtl="0" eaLnBrk="1" latinLnBrk="0" hangingPunct="1">
                        <a:defRPr sz="713" kern="1200">
                          <a:solidFill>
                            <a:schemeClr val="dk1"/>
                          </a:solidFill>
                          <a:latin typeface="Calibri" panose="020F0502020204030204"/>
                        </a:defRPr>
                      </a:lvl3pPr>
                      <a:lvl4pPr marL="514269" algn="l" defTabSz="342850" rtl="0" eaLnBrk="1" latinLnBrk="0" hangingPunct="1">
                        <a:defRPr sz="713" kern="1200">
                          <a:solidFill>
                            <a:schemeClr val="dk1"/>
                          </a:solidFill>
                          <a:latin typeface="Calibri" panose="020F0502020204030204"/>
                        </a:defRPr>
                      </a:lvl4pPr>
                      <a:lvl5pPr marL="685694" algn="l" defTabSz="342850" rtl="0" eaLnBrk="1" latinLnBrk="0" hangingPunct="1">
                        <a:defRPr sz="713" kern="1200">
                          <a:solidFill>
                            <a:schemeClr val="dk1"/>
                          </a:solidFill>
                          <a:latin typeface="Calibri" panose="020F0502020204030204"/>
                        </a:defRPr>
                      </a:lvl5pPr>
                      <a:lvl6pPr marL="857119" algn="l" defTabSz="342850" rtl="0" eaLnBrk="1" latinLnBrk="0" hangingPunct="1">
                        <a:defRPr sz="713" kern="1200">
                          <a:solidFill>
                            <a:schemeClr val="dk1"/>
                          </a:solidFill>
                          <a:latin typeface="Calibri" panose="020F0502020204030204"/>
                        </a:defRPr>
                      </a:lvl6pPr>
                      <a:lvl7pPr marL="1028544" algn="l" defTabSz="342850" rtl="0" eaLnBrk="1" latinLnBrk="0" hangingPunct="1">
                        <a:defRPr sz="713" kern="1200">
                          <a:solidFill>
                            <a:schemeClr val="dk1"/>
                          </a:solidFill>
                          <a:latin typeface="Calibri" panose="020F0502020204030204"/>
                        </a:defRPr>
                      </a:lvl7pPr>
                      <a:lvl8pPr marL="1199967" algn="l" defTabSz="342850" rtl="0" eaLnBrk="1" latinLnBrk="0" hangingPunct="1">
                        <a:defRPr sz="713" kern="1200">
                          <a:solidFill>
                            <a:schemeClr val="dk1"/>
                          </a:solidFill>
                          <a:latin typeface="Calibri" panose="020F0502020204030204"/>
                        </a:defRPr>
                      </a:lvl8pPr>
                      <a:lvl9pPr marL="1371388" algn="l" defTabSz="342850" rtl="0" eaLnBrk="1" latinLnBrk="0" hangingPunct="1">
                        <a:defRPr sz="713" kern="1200">
                          <a:solidFill>
                            <a:schemeClr val="dk1"/>
                          </a:solidFill>
                          <a:latin typeface="Calibri" panose="020F0502020204030204"/>
                        </a:defRPr>
                      </a:lvl9pPr>
                    </a:lstStyle>
                    <a:p>
                      <a:pPr algn="ctr"/>
                      <a:r>
                        <a:rPr lang="nl-NL" sz="1100" dirty="0" smtClean="0"/>
                        <a:t>-</a:t>
                      </a:r>
                      <a:endParaRPr lang="nl-NL" sz="1100" dirty="0"/>
                    </a:p>
                  </a:txBody>
                  <a:tcPr>
                    <a:lnL>
                      <a:noFill/>
                    </a:lnL>
                    <a:lnR>
                      <a:noFill/>
                    </a:lnR>
                    <a:lnT>
                      <a:noFill/>
                    </a:lnT>
                    <a:lnB>
                      <a:no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342850" rtl="0" eaLnBrk="1" latinLnBrk="0" hangingPunct="1">
                        <a:defRPr sz="713" kern="1200">
                          <a:solidFill>
                            <a:schemeClr val="dk1"/>
                          </a:solidFill>
                          <a:latin typeface="Calibri" panose="020F0502020204030204"/>
                        </a:defRPr>
                      </a:lvl1pPr>
                      <a:lvl2pPr marL="171425" algn="l" defTabSz="342850" rtl="0" eaLnBrk="1" latinLnBrk="0" hangingPunct="1">
                        <a:defRPr sz="713" kern="1200">
                          <a:solidFill>
                            <a:schemeClr val="dk1"/>
                          </a:solidFill>
                          <a:latin typeface="Calibri" panose="020F0502020204030204"/>
                        </a:defRPr>
                      </a:lvl2pPr>
                      <a:lvl3pPr marL="342850" algn="l" defTabSz="342850" rtl="0" eaLnBrk="1" latinLnBrk="0" hangingPunct="1">
                        <a:defRPr sz="713" kern="1200">
                          <a:solidFill>
                            <a:schemeClr val="dk1"/>
                          </a:solidFill>
                          <a:latin typeface="Calibri" panose="020F0502020204030204"/>
                        </a:defRPr>
                      </a:lvl3pPr>
                      <a:lvl4pPr marL="514269" algn="l" defTabSz="342850" rtl="0" eaLnBrk="1" latinLnBrk="0" hangingPunct="1">
                        <a:defRPr sz="713" kern="1200">
                          <a:solidFill>
                            <a:schemeClr val="dk1"/>
                          </a:solidFill>
                          <a:latin typeface="Calibri" panose="020F0502020204030204"/>
                        </a:defRPr>
                      </a:lvl4pPr>
                      <a:lvl5pPr marL="685694" algn="l" defTabSz="342850" rtl="0" eaLnBrk="1" latinLnBrk="0" hangingPunct="1">
                        <a:defRPr sz="713" kern="1200">
                          <a:solidFill>
                            <a:schemeClr val="dk1"/>
                          </a:solidFill>
                          <a:latin typeface="Calibri" panose="020F0502020204030204"/>
                        </a:defRPr>
                      </a:lvl5pPr>
                      <a:lvl6pPr marL="857119" algn="l" defTabSz="342850" rtl="0" eaLnBrk="1" latinLnBrk="0" hangingPunct="1">
                        <a:defRPr sz="713" kern="1200">
                          <a:solidFill>
                            <a:schemeClr val="dk1"/>
                          </a:solidFill>
                          <a:latin typeface="Calibri" panose="020F0502020204030204"/>
                        </a:defRPr>
                      </a:lvl6pPr>
                      <a:lvl7pPr marL="1028544" algn="l" defTabSz="342850" rtl="0" eaLnBrk="1" latinLnBrk="0" hangingPunct="1">
                        <a:defRPr sz="713" kern="1200">
                          <a:solidFill>
                            <a:schemeClr val="dk1"/>
                          </a:solidFill>
                          <a:latin typeface="Calibri" panose="020F0502020204030204"/>
                        </a:defRPr>
                      </a:lvl7pPr>
                      <a:lvl8pPr marL="1199967" algn="l" defTabSz="342850" rtl="0" eaLnBrk="1" latinLnBrk="0" hangingPunct="1">
                        <a:defRPr sz="713" kern="1200">
                          <a:solidFill>
                            <a:schemeClr val="dk1"/>
                          </a:solidFill>
                          <a:latin typeface="Calibri" panose="020F0502020204030204"/>
                        </a:defRPr>
                      </a:lvl8pPr>
                      <a:lvl9pPr marL="1371388" algn="l" defTabSz="342850" rtl="0" eaLnBrk="1" latinLnBrk="0" hangingPunct="1">
                        <a:defRPr sz="713" kern="1200">
                          <a:solidFill>
                            <a:schemeClr val="dk1"/>
                          </a:solidFill>
                          <a:latin typeface="Calibri" panose="020F0502020204030204"/>
                        </a:defRPr>
                      </a:lvl9pPr>
                    </a:lstStyle>
                    <a:p>
                      <a:pPr marL="0" marR="0" lvl="0" indent="0" algn="ctr" defTabSz="342850" rtl="0" eaLnBrk="1" fontAlgn="auto" latinLnBrk="0" hangingPunct="1">
                        <a:lnSpc>
                          <a:spcPct val="100000"/>
                        </a:lnSpc>
                        <a:spcBef>
                          <a:spcPts val="0"/>
                        </a:spcBef>
                        <a:spcAft>
                          <a:spcPts val="0"/>
                        </a:spcAft>
                        <a:buClrTx/>
                        <a:buSzTx/>
                        <a:buFontTx/>
                        <a:buNone/>
                        <a:tabLst/>
                        <a:defRPr/>
                      </a:pPr>
                      <a:r>
                        <a:rPr lang="nl-NL" sz="1100" dirty="0" smtClean="0"/>
                        <a:t>87%</a:t>
                      </a:r>
                    </a:p>
                    <a:p>
                      <a:pPr algn="ctr"/>
                      <a:endParaRPr lang="nl-NL" sz="1100" dirty="0"/>
                    </a:p>
                  </a:txBody>
                  <a:tcPr>
                    <a:lnL>
                      <a:noFill/>
                    </a:lnL>
                    <a:lnR>
                      <a:noFill/>
                    </a:lnR>
                    <a:lnT>
                      <a:noFill/>
                    </a:lnT>
                    <a:lnB>
                      <a:no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342850" rtl="0" eaLnBrk="1" latinLnBrk="0" hangingPunct="1">
                        <a:defRPr sz="713" kern="1200">
                          <a:solidFill>
                            <a:schemeClr val="dk1"/>
                          </a:solidFill>
                          <a:latin typeface="Calibri" panose="020F0502020204030204"/>
                        </a:defRPr>
                      </a:lvl1pPr>
                      <a:lvl2pPr marL="171425" algn="l" defTabSz="342850" rtl="0" eaLnBrk="1" latinLnBrk="0" hangingPunct="1">
                        <a:defRPr sz="713" kern="1200">
                          <a:solidFill>
                            <a:schemeClr val="dk1"/>
                          </a:solidFill>
                          <a:latin typeface="Calibri" panose="020F0502020204030204"/>
                        </a:defRPr>
                      </a:lvl2pPr>
                      <a:lvl3pPr marL="342850" algn="l" defTabSz="342850" rtl="0" eaLnBrk="1" latinLnBrk="0" hangingPunct="1">
                        <a:defRPr sz="713" kern="1200">
                          <a:solidFill>
                            <a:schemeClr val="dk1"/>
                          </a:solidFill>
                          <a:latin typeface="Calibri" panose="020F0502020204030204"/>
                        </a:defRPr>
                      </a:lvl3pPr>
                      <a:lvl4pPr marL="514269" algn="l" defTabSz="342850" rtl="0" eaLnBrk="1" latinLnBrk="0" hangingPunct="1">
                        <a:defRPr sz="713" kern="1200">
                          <a:solidFill>
                            <a:schemeClr val="dk1"/>
                          </a:solidFill>
                          <a:latin typeface="Calibri" panose="020F0502020204030204"/>
                        </a:defRPr>
                      </a:lvl4pPr>
                      <a:lvl5pPr marL="685694" algn="l" defTabSz="342850" rtl="0" eaLnBrk="1" latinLnBrk="0" hangingPunct="1">
                        <a:defRPr sz="713" kern="1200">
                          <a:solidFill>
                            <a:schemeClr val="dk1"/>
                          </a:solidFill>
                          <a:latin typeface="Calibri" panose="020F0502020204030204"/>
                        </a:defRPr>
                      </a:lvl5pPr>
                      <a:lvl6pPr marL="857119" algn="l" defTabSz="342850" rtl="0" eaLnBrk="1" latinLnBrk="0" hangingPunct="1">
                        <a:defRPr sz="713" kern="1200">
                          <a:solidFill>
                            <a:schemeClr val="dk1"/>
                          </a:solidFill>
                          <a:latin typeface="Calibri" panose="020F0502020204030204"/>
                        </a:defRPr>
                      </a:lvl6pPr>
                      <a:lvl7pPr marL="1028544" algn="l" defTabSz="342850" rtl="0" eaLnBrk="1" latinLnBrk="0" hangingPunct="1">
                        <a:defRPr sz="713" kern="1200">
                          <a:solidFill>
                            <a:schemeClr val="dk1"/>
                          </a:solidFill>
                          <a:latin typeface="Calibri" panose="020F0502020204030204"/>
                        </a:defRPr>
                      </a:lvl7pPr>
                      <a:lvl8pPr marL="1199967" algn="l" defTabSz="342850" rtl="0" eaLnBrk="1" latinLnBrk="0" hangingPunct="1">
                        <a:defRPr sz="713" kern="1200">
                          <a:solidFill>
                            <a:schemeClr val="dk1"/>
                          </a:solidFill>
                          <a:latin typeface="Calibri" panose="020F0502020204030204"/>
                        </a:defRPr>
                      </a:lvl8pPr>
                      <a:lvl9pPr marL="1371388" algn="l" defTabSz="342850" rtl="0" eaLnBrk="1" latinLnBrk="0" hangingPunct="1">
                        <a:defRPr sz="713" kern="1200">
                          <a:solidFill>
                            <a:schemeClr val="dk1"/>
                          </a:solidFill>
                          <a:latin typeface="Calibri" panose="020F0502020204030204"/>
                        </a:defRPr>
                      </a:lvl9pPr>
                    </a:lstStyle>
                    <a:p>
                      <a:pPr marL="0" marR="0" lvl="0" indent="0" algn="ctr" defTabSz="342850" rtl="0" eaLnBrk="1" fontAlgn="auto" latinLnBrk="0" hangingPunct="1">
                        <a:lnSpc>
                          <a:spcPct val="100000"/>
                        </a:lnSpc>
                        <a:spcBef>
                          <a:spcPts val="0"/>
                        </a:spcBef>
                        <a:spcAft>
                          <a:spcPts val="0"/>
                        </a:spcAft>
                        <a:buClrTx/>
                        <a:buSzTx/>
                        <a:buFontTx/>
                        <a:buNone/>
                        <a:tabLst/>
                        <a:defRPr/>
                      </a:pPr>
                      <a:r>
                        <a:rPr lang="nl-NL" sz="1100" dirty="0" smtClean="0"/>
                        <a:t>90%</a:t>
                      </a:r>
                    </a:p>
                    <a:p>
                      <a:pPr algn="ctr"/>
                      <a:endParaRPr lang="nl-NL" sz="1100" dirty="0"/>
                    </a:p>
                  </a:txBody>
                  <a:tcPr>
                    <a:lnL>
                      <a:noFill/>
                    </a:lnL>
                    <a:lnR>
                      <a:noFill/>
                    </a:lnR>
                    <a:lnT>
                      <a:noFill/>
                    </a:lnT>
                    <a:lnB>
                      <a:noFill/>
                    </a:lnB>
                    <a:lnTlToBr w="12700" cmpd="sng">
                      <a:noFill/>
                      <a:prstDash val="solid"/>
                    </a:lnTlToBr>
                    <a:lnBlToTr w="12700" cmpd="sng">
                      <a:noFill/>
                      <a:prstDash val="solid"/>
                    </a:lnBlToTr>
                    <a:solidFill>
                      <a:sysClr val="windowText" lastClr="000000">
                        <a:tint val="20000"/>
                      </a:sysClr>
                    </a:solidFill>
                  </a:tcPr>
                </a:tc>
                <a:tc>
                  <a:txBody>
                    <a:bodyPr/>
                    <a:lstStyle>
                      <a:lvl1pPr marL="0" algn="l" defTabSz="342850" rtl="0" eaLnBrk="1" latinLnBrk="0" hangingPunct="1">
                        <a:defRPr sz="713" kern="1200">
                          <a:solidFill>
                            <a:schemeClr val="dk1"/>
                          </a:solidFill>
                          <a:latin typeface="Calibri" panose="020F0502020204030204"/>
                        </a:defRPr>
                      </a:lvl1pPr>
                      <a:lvl2pPr marL="171425" algn="l" defTabSz="342850" rtl="0" eaLnBrk="1" latinLnBrk="0" hangingPunct="1">
                        <a:defRPr sz="713" kern="1200">
                          <a:solidFill>
                            <a:schemeClr val="dk1"/>
                          </a:solidFill>
                          <a:latin typeface="Calibri" panose="020F0502020204030204"/>
                        </a:defRPr>
                      </a:lvl2pPr>
                      <a:lvl3pPr marL="342850" algn="l" defTabSz="342850" rtl="0" eaLnBrk="1" latinLnBrk="0" hangingPunct="1">
                        <a:defRPr sz="713" kern="1200">
                          <a:solidFill>
                            <a:schemeClr val="dk1"/>
                          </a:solidFill>
                          <a:latin typeface="Calibri" panose="020F0502020204030204"/>
                        </a:defRPr>
                      </a:lvl3pPr>
                      <a:lvl4pPr marL="514269" algn="l" defTabSz="342850" rtl="0" eaLnBrk="1" latinLnBrk="0" hangingPunct="1">
                        <a:defRPr sz="713" kern="1200">
                          <a:solidFill>
                            <a:schemeClr val="dk1"/>
                          </a:solidFill>
                          <a:latin typeface="Calibri" panose="020F0502020204030204"/>
                        </a:defRPr>
                      </a:lvl4pPr>
                      <a:lvl5pPr marL="685694" algn="l" defTabSz="342850" rtl="0" eaLnBrk="1" latinLnBrk="0" hangingPunct="1">
                        <a:defRPr sz="713" kern="1200">
                          <a:solidFill>
                            <a:schemeClr val="dk1"/>
                          </a:solidFill>
                          <a:latin typeface="Calibri" panose="020F0502020204030204"/>
                        </a:defRPr>
                      </a:lvl5pPr>
                      <a:lvl6pPr marL="857119" algn="l" defTabSz="342850" rtl="0" eaLnBrk="1" latinLnBrk="0" hangingPunct="1">
                        <a:defRPr sz="713" kern="1200">
                          <a:solidFill>
                            <a:schemeClr val="dk1"/>
                          </a:solidFill>
                          <a:latin typeface="Calibri" panose="020F0502020204030204"/>
                        </a:defRPr>
                      </a:lvl6pPr>
                      <a:lvl7pPr marL="1028544" algn="l" defTabSz="342850" rtl="0" eaLnBrk="1" latinLnBrk="0" hangingPunct="1">
                        <a:defRPr sz="713" kern="1200">
                          <a:solidFill>
                            <a:schemeClr val="dk1"/>
                          </a:solidFill>
                          <a:latin typeface="Calibri" panose="020F0502020204030204"/>
                        </a:defRPr>
                      </a:lvl7pPr>
                      <a:lvl8pPr marL="1199967" algn="l" defTabSz="342850" rtl="0" eaLnBrk="1" latinLnBrk="0" hangingPunct="1">
                        <a:defRPr sz="713" kern="1200">
                          <a:solidFill>
                            <a:schemeClr val="dk1"/>
                          </a:solidFill>
                          <a:latin typeface="Calibri" panose="020F0502020204030204"/>
                        </a:defRPr>
                      </a:lvl8pPr>
                      <a:lvl9pPr marL="1371388" algn="l" defTabSz="342850" rtl="0" eaLnBrk="1" latinLnBrk="0" hangingPunct="1">
                        <a:defRPr sz="713" kern="1200">
                          <a:solidFill>
                            <a:schemeClr val="dk1"/>
                          </a:solidFill>
                          <a:latin typeface="Calibri" panose="020F0502020204030204"/>
                        </a:defRPr>
                      </a:lvl9pPr>
                    </a:lstStyle>
                    <a:p>
                      <a:r>
                        <a:rPr lang="nl-NL" sz="1100" dirty="0" smtClean="0"/>
                        <a:t>Aanrijtijd U2 visite</a:t>
                      </a:r>
                    </a:p>
                    <a:p>
                      <a:r>
                        <a:rPr lang="nl-NL" sz="1100" dirty="0" smtClean="0"/>
                        <a:t>100% binnen 60 min</a:t>
                      </a:r>
                      <a:endParaRPr lang="nl-NL" sz="1100" dirty="0"/>
                    </a:p>
                  </a:txBody>
                  <a:tcPr>
                    <a:lnL>
                      <a:noFill/>
                    </a:lnL>
                    <a:lnR>
                      <a:noFill/>
                    </a:lnR>
                    <a:lnT>
                      <a:noFill/>
                    </a:lnT>
                    <a:lnB>
                      <a:noFill/>
                    </a:lnB>
                    <a:lnTlToBr w="12700" cmpd="sng">
                      <a:noFill/>
                      <a:prstDash val="solid"/>
                    </a:lnTlToBr>
                    <a:lnBlToTr w="12700" cmpd="sng">
                      <a:noFill/>
                      <a:prstDash val="solid"/>
                    </a:lnBlToTr>
                    <a:solidFill>
                      <a:sysClr val="windowText" lastClr="000000">
                        <a:tint val="20000"/>
                      </a:sysClr>
                    </a:solidFill>
                  </a:tcPr>
                </a:tc>
                <a:extLst>
                  <a:ext uri="{0D108BD9-81ED-4DB2-BD59-A6C34878D82A}">
                    <a16:rowId xmlns:a16="http://schemas.microsoft.com/office/drawing/2014/main" val="1531828362"/>
                  </a:ext>
                </a:extLst>
              </a:tr>
              <a:tr h="433049">
                <a:tc>
                  <a:txBody>
                    <a:bodyPr/>
                    <a:lstStyle>
                      <a:lvl1pPr marL="0" algn="l" defTabSz="342850" rtl="0" eaLnBrk="1" latinLnBrk="0" hangingPunct="1">
                        <a:defRPr sz="713" kern="1200">
                          <a:solidFill>
                            <a:schemeClr val="dk1"/>
                          </a:solidFill>
                          <a:latin typeface="Calibri" panose="020F0502020204030204"/>
                        </a:defRPr>
                      </a:lvl1pPr>
                      <a:lvl2pPr marL="171425" algn="l" defTabSz="342850" rtl="0" eaLnBrk="1" latinLnBrk="0" hangingPunct="1">
                        <a:defRPr sz="713" kern="1200">
                          <a:solidFill>
                            <a:schemeClr val="dk1"/>
                          </a:solidFill>
                          <a:latin typeface="Calibri" panose="020F0502020204030204"/>
                        </a:defRPr>
                      </a:lvl2pPr>
                      <a:lvl3pPr marL="342850" algn="l" defTabSz="342850" rtl="0" eaLnBrk="1" latinLnBrk="0" hangingPunct="1">
                        <a:defRPr sz="713" kern="1200">
                          <a:solidFill>
                            <a:schemeClr val="dk1"/>
                          </a:solidFill>
                          <a:latin typeface="Calibri" panose="020F0502020204030204"/>
                        </a:defRPr>
                      </a:lvl3pPr>
                      <a:lvl4pPr marL="514269" algn="l" defTabSz="342850" rtl="0" eaLnBrk="1" latinLnBrk="0" hangingPunct="1">
                        <a:defRPr sz="713" kern="1200">
                          <a:solidFill>
                            <a:schemeClr val="dk1"/>
                          </a:solidFill>
                          <a:latin typeface="Calibri" panose="020F0502020204030204"/>
                        </a:defRPr>
                      </a:lvl4pPr>
                      <a:lvl5pPr marL="685694" algn="l" defTabSz="342850" rtl="0" eaLnBrk="1" latinLnBrk="0" hangingPunct="1">
                        <a:defRPr sz="713" kern="1200">
                          <a:solidFill>
                            <a:schemeClr val="dk1"/>
                          </a:solidFill>
                          <a:latin typeface="Calibri" panose="020F0502020204030204"/>
                        </a:defRPr>
                      </a:lvl5pPr>
                      <a:lvl6pPr marL="857119" algn="l" defTabSz="342850" rtl="0" eaLnBrk="1" latinLnBrk="0" hangingPunct="1">
                        <a:defRPr sz="713" kern="1200">
                          <a:solidFill>
                            <a:schemeClr val="dk1"/>
                          </a:solidFill>
                          <a:latin typeface="Calibri" panose="020F0502020204030204"/>
                        </a:defRPr>
                      </a:lvl6pPr>
                      <a:lvl7pPr marL="1028544" algn="l" defTabSz="342850" rtl="0" eaLnBrk="1" latinLnBrk="0" hangingPunct="1">
                        <a:defRPr sz="713" kern="1200">
                          <a:solidFill>
                            <a:schemeClr val="dk1"/>
                          </a:solidFill>
                          <a:latin typeface="Calibri" panose="020F0502020204030204"/>
                        </a:defRPr>
                      </a:lvl7pPr>
                      <a:lvl8pPr marL="1199967" algn="l" defTabSz="342850" rtl="0" eaLnBrk="1" latinLnBrk="0" hangingPunct="1">
                        <a:defRPr sz="713" kern="1200">
                          <a:solidFill>
                            <a:schemeClr val="dk1"/>
                          </a:solidFill>
                          <a:latin typeface="Calibri" panose="020F0502020204030204"/>
                        </a:defRPr>
                      </a:lvl8pPr>
                      <a:lvl9pPr marL="1371388" algn="l" defTabSz="342850" rtl="0" eaLnBrk="1" latinLnBrk="0" hangingPunct="1">
                        <a:defRPr sz="713" kern="1200">
                          <a:solidFill>
                            <a:schemeClr val="dk1"/>
                          </a:solidFill>
                          <a:latin typeface="Calibri" panose="020F0502020204030204"/>
                        </a:defRPr>
                      </a:lvl9pPr>
                    </a:lstStyle>
                    <a:p>
                      <a:pPr algn="r"/>
                      <a:r>
                        <a:rPr lang="nl-NL" sz="1100" dirty="0" smtClean="0"/>
                        <a:t>Autorisatie </a:t>
                      </a:r>
                    </a:p>
                    <a:p>
                      <a:pPr algn="r"/>
                      <a:r>
                        <a:rPr lang="nl-NL" sz="1100" dirty="0" smtClean="0"/>
                        <a:t>&lt; 60 min</a:t>
                      </a:r>
                    </a:p>
                    <a:p>
                      <a:pPr algn="r"/>
                      <a:r>
                        <a:rPr lang="nl-NL" sz="1100" dirty="0" smtClean="0"/>
                        <a:t>&lt; 90 min</a:t>
                      </a:r>
                      <a:endParaRPr lang="nl-NL" sz="1100" dirty="0"/>
                    </a:p>
                  </a:txBody>
                  <a:tcPr>
                    <a:lnL>
                      <a:noFill/>
                    </a:lnL>
                    <a:lnR>
                      <a:noFill/>
                    </a:lnR>
                    <a:lnT>
                      <a:noFill/>
                    </a:lnT>
                    <a:lnB w="25400" cmpd="sng">
                      <a:solidFill>
                        <a:sysClr val="windowText" lastClr="000000"/>
                      </a:solidFill>
                    </a:lnB>
                    <a:lnTlToBr w="12700" cmpd="sng">
                      <a:noFill/>
                      <a:prstDash val="solid"/>
                    </a:lnTlToBr>
                    <a:lnBlToTr w="12700" cmpd="sng">
                      <a:noFill/>
                      <a:prstDash val="solid"/>
                    </a:lnBlToTr>
                    <a:solidFill>
                      <a:sysClr val="window" lastClr="FFFFFF"/>
                    </a:solidFill>
                  </a:tcPr>
                </a:tc>
                <a:tc>
                  <a:txBody>
                    <a:bodyPr/>
                    <a:lstStyle>
                      <a:lvl1pPr marL="0" algn="l" defTabSz="342850" rtl="0" eaLnBrk="1" latinLnBrk="0" hangingPunct="1">
                        <a:defRPr sz="713" kern="1200">
                          <a:solidFill>
                            <a:schemeClr val="dk1"/>
                          </a:solidFill>
                          <a:latin typeface="Calibri" panose="020F0502020204030204"/>
                        </a:defRPr>
                      </a:lvl1pPr>
                      <a:lvl2pPr marL="171425" algn="l" defTabSz="342850" rtl="0" eaLnBrk="1" latinLnBrk="0" hangingPunct="1">
                        <a:defRPr sz="713" kern="1200">
                          <a:solidFill>
                            <a:schemeClr val="dk1"/>
                          </a:solidFill>
                          <a:latin typeface="Calibri" panose="020F0502020204030204"/>
                        </a:defRPr>
                      </a:lvl2pPr>
                      <a:lvl3pPr marL="342850" algn="l" defTabSz="342850" rtl="0" eaLnBrk="1" latinLnBrk="0" hangingPunct="1">
                        <a:defRPr sz="713" kern="1200">
                          <a:solidFill>
                            <a:schemeClr val="dk1"/>
                          </a:solidFill>
                          <a:latin typeface="Calibri" panose="020F0502020204030204"/>
                        </a:defRPr>
                      </a:lvl3pPr>
                      <a:lvl4pPr marL="514269" algn="l" defTabSz="342850" rtl="0" eaLnBrk="1" latinLnBrk="0" hangingPunct="1">
                        <a:defRPr sz="713" kern="1200">
                          <a:solidFill>
                            <a:schemeClr val="dk1"/>
                          </a:solidFill>
                          <a:latin typeface="Calibri" panose="020F0502020204030204"/>
                        </a:defRPr>
                      </a:lvl4pPr>
                      <a:lvl5pPr marL="685694" algn="l" defTabSz="342850" rtl="0" eaLnBrk="1" latinLnBrk="0" hangingPunct="1">
                        <a:defRPr sz="713" kern="1200">
                          <a:solidFill>
                            <a:schemeClr val="dk1"/>
                          </a:solidFill>
                          <a:latin typeface="Calibri" panose="020F0502020204030204"/>
                        </a:defRPr>
                      </a:lvl5pPr>
                      <a:lvl6pPr marL="857119" algn="l" defTabSz="342850" rtl="0" eaLnBrk="1" latinLnBrk="0" hangingPunct="1">
                        <a:defRPr sz="713" kern="1200">
                          <a:solidFill>
                            <a:schemeClr val="dk1"/>
                          </a:solidFill>
                          <a:latin typeface="Calibri" panose="020F0502020204030204"/>
                        </a:defRPr>
                      </a:lvl6pPr>
                      <a:lvl7pPr marL="1028544" algn="l" defTabSz="342850" rtl="0" eaLnBrk="1" latinLnBrk="0" hangingPunct="1">
                        <a:defRPr sz="713" kern="1200">
                          <a:solidFill>
                            <a:schemeClr val="dk1"/>
                          </a:solidFill>
                          <a:latin typeface="Calibri" panose="020F0502020204030204"/>
                        </a:defRPr>
                      </a:lvl7pPr>
                      <a:lvl8pPr marL="1199967" algn="l" defTabSz="342850" rtl="0" eaLnBrk="1" latinLnBrk="0" hangingPunct="1">
                        <a:defRPr sz="713" kern="1200">
                          <a:solidFill>
                            <a:schemeClr val="dk1"/>
                          </a:solidFill>
                          <a:latin typeface="Calibri" panose="020F0502020204030204"/>
                        </a:defRPr>
                      </a:lvl8pPr>
                      <a:lvl9pPr marL="1371388" algn="l" defTabSz="342850" rtl="0" eaLnBrk="1" latinLnBrk="0" hangingPunct="1">
                        <a:defRPr sz="713" kern="1200">
                          <a:solidFill>
                            <a:schemeClr val="dk1"/>
                          </a:solidFill>
                          <a:latin typeface="Calibri" panose="020F0502020204030204"/>
                        </a:defRPr>
                      </a:lvl9pPr>
                    </a:lstStyle>
                    <a:p>
                      <a:pPr algn="ctr"/>
                      <a:endParaRPr lang="nl-NL" sz="1100" dirty="0" smtClean="0"/>
                    </a:p>
                    <a:p>
                      <a:pPr algn="ctr"/>
                      <a:r>
                        <a:rPr lang="nl-NL" sz="1100" dirty="0" smtClean="0"/>
                        <a:t>87%</a:t>
                      </a:r>
                    </a:p>
                    <a:p>
                      <a:pPr algn="ctr"/>
                      <a:r>
                        <a:rPr lang="nl-NL" sz="1100" dirty="0" smtClean="0"/>
                        <a:t>96%</a:t>
                      </a:r>
                      <a:endParaRPr lang="nl-NL" sz="1100" dirty="0"/>
                    </a:p>
                  </a:txBody>
                  <a:tcPr>
                    <a:lnL>
                      <a:noFill/>
                    </a:lnL>
                    <a:lnR>
                      <a:noFill/>
                    </a:lnR>
                    <a:lnT>
                      <a:noFill/>
                    </a:lnT>
                    <a:lnB w="25400" cmpd="sng">
                      <a:solidFill>
                        <a:sysClr val="windowText" lastClr="000000"/>
                      </a:solidFill>
                    </a:lnB>
                    <a:lnTlToBr w="12700" cmpd="sng">
                      <a:noFill/>
                      <a:prstDash val="solid"/>
                    </a:lnTlToBr>
                    <a:lnBlToTr w="12700" cmpd="sng">
                      <a:noFill/>
                      <a:prstDash val="solid"/>
                    </a:lnBlToTr>
                    <a:solidFill>
                      <a:sysClr val="window" lastClr="FFFFFF"/>
                    </a:solidFill>
                  </a:tcPr>
                </a:tc>
                <a:tc>
                  <a:txBody>
                    <a:bodyPr/>
                    <a:lstStyle>
                      <a:lvl1pPr marL="0" algn="l" defTabSz="342850" rtl="0" eaLnBrk="1" latinLnBrk="0" hangingPunct="1">
                        <a:defRPr sz="713" kern="1200">
                          <a:solidFill>
                            <a:schemeClr val="dk1"/>
                          </a:solidFill>
                          <a:latin typeface="Calibri" panose="020F0502020204030204"/>
                        </a:defRPr>
                      </a:lvl1pPr>
                      <a:lvl2pPr marL="171425" algn="l" defTabSz="342850" rtl="0" eaLnBrk="1" latinLnBrk="0" hangingPunct="1">
                        <a:defRPr sz="713" kern="1200">
                          <a:solidFill>
                            <a:schemeClr val="dk1"/>
                          </a:solidFill>
                          <a:latin typeface="Calibri" panose="020F0502020204030204"/>
                        </a:defRPr>
                      </a:lvl2pPr>
                      <a:lvl3pPr marL="342850" algn="l" defTabSz="342850" rtl="0" eaLnBrk="1" latinLnBrk="0" hangingPunct="1">
                        <a:defRPr sz="713" kern="1200">
                          <a:solidFill>
                            <a:schemeClr val="dk1"/>
                          </a:solidFill>
                          <a:latin typeface="Calibri" panose="020F0502020204030204"/>
                        </a:defRPr>
                      </a:lvl3pPr>
                      <a:lvl4pPr marL="514269" algn="l" defTabSz="342850" rtl="0" eaLnBrk="1" latinLnBrk="0" hangingPunct="1">
                        <a:defRPr sz="713" kern="1200">
                          <a:solidFill>
                            <a:schemeClr val="dk1"/>
                          </a:solidFill>
                          <a:latin typeface="Calibri" panose="020F0502020204030204"/>
                        </a:defRPr>
                      </a:lvl4pPr>
                      <a:lvl5pPr marL="685694" algn="l" defTabSz="342850" rtl="0" eaLnBrk="1" latinLnBrk="0" hangingPunct="1">
                        <a:defRPr sz="713" kern="1200">
                          <a:solidFill>
                            <a:schemeClr val="dk1"/>
                          </a:solidFill>
                          <a:latin typeface="Calibri" panose="020F0502020204030204"/>
                        </a:defRPr>
                      </a:lvl5pPr>
                      <a:lvl6pPr marL="857119" algn="l" defTabSz="342850" rtl="0" eaLnBrk="1" latinLnBrk="0" hangingPunct="1">
                        <a:defRPr sz="713" kern="1200">
                          <a:solidFill>
                            <a:schemeClr val="dk1"/>
                          </a:solidFill>
                          <a:latin typeface="Calibri" panose="020F0502020204030204"/>
                        </a:defRPr>
                      </a:lvl6pPr>
                      <a:lvl7pPr marL="1028544" algn="l" defTabSz="342850" rtl="0" eaLnBrk="1" latinLnBrk="0" hangingPunct="1">
                        <a:defRPr sz="713" kern="1200">
                          <a:solidFill>
                            <a:schemeClr val="dk1"/>
                          </a:solidFill>
                          <a:latin typeface="Calibri" panose="020F0502020204030204"/>
                        </a:defRPr>
                      </a:lvl7pPr>
                      <a:lvl8pPr marL="1199967" algn="l" defTabSz="342850" rtl="0" eaLnBrk="1" latinLnBrk="0" hangingPunct="1">
                        <a:defRPr sz="713" kern="1200">
                          <a:solidFill>
                            <a:schemeClr val="dk1"/>
                          </a:solidFill>
                          <a:latin typeface="Calibri" panose="020F0502020204030204"/>
                        </a:defRPr>
                      </a:lvl8pPr>
                      <a:lvl9pPr marL="1371388" algn="l" defTabSz="342850" rtl="0" eaLnBrk="1" latinLnBrk="0" hangingPunct="1">
                        <a:defRPr sz="713" kern="1200">
                          <a:solidFill>
                            <a:schemeClr val="dk1"/>
                          </a:solidFill>
                          <a:latin typeface="Calibri" panose="020F0502020204030204"/>
                        </a:defRPr>
                      </a:lvl9pPr>
                    </a:lstStyle>
                    <a:p>
                      <a:pPr algn="ctr"/>
                      <a:endParaRPr lang="nl-NL" sz="1100" dirty="0" smtClean="0"/>
                    </a:p>
                    <a:p>
                      <a:pPr algn="ctr"/>
                      <a:r>
                        <a:rPr lang="nl-NL" sz="1100" dirty="0" smtClean="0"/>
                        <a:t>89%</a:t>
                      </a:r>
                    </a:p>
                    <a:p>
                      <a:pPr algn="ctr"/>
                      <a:r>
                        <a:rPr lang="nl-NL" sz="1100" dirty="0" smtClean="0"/>
                        <a:t>97%</a:t>
                      </a:r>
                      <a:endParaRPr lang="nl-NL" sz="1100" dirty="0"/>
                    </a:p>
                  </a:txBody>
                  <a:tcPr>
                    <a:lnL>
                      <a:noFill/>
                    </a:lnL>
                    <a:lnR>
                      <a:noFill/>
                    </a:lnR>
                    <a:lnT>
                      <a:noFill/>
                    </a:lnT>
                    <a:lnB w="25400" cmpd="sng">
                      <a:solidFill>
                        <a:sysClr val="windowText" lastClr="000000"/>
                      </a:solidFill>
                    </a:lnB>
                    <a:lnTlToBr w="12700" cmpd="sng">
                      <a:noFill/>
                      <a:prstDash val="solid"/>
                    </a:lnTlToBr>
                    <a:lnBlToTr w="12700" cmpd="sng">
                      <a:noFill/>
                      <a:prstDash val="solid"/>
                    </a:lnBlToTr>
                    <a:solidFill>
                      <a:sysClr val="window" lastClr="FFFFFF"/>
                    </a:solidFill>
                  </a:tcPr>
                </a:tc>
                <a:tc>
                  <a:txBody>
                    <a:bodyPr/>
                    <a:lstStyle>
                      <a:lvl1pPr marL="0" algn="l" defTabSz="342850" rtl="0" eaLnBrk="1" latinLnBrk="0" hangingPunct="1">
                        <a:defRPr sz="713" kern="1200">
                          <a:solidFill>
                            <a:schemeClr val="dk1"/>
                          </a:solidFill>
                          <a:latin typeface="Calibri" panose="020F0502020204030204"/>
                        </a:defRPr>
                      </a:lvl1pPr>
                      <a:lvl2pPr marL="171425" algn="l" defTabSz="342850" rtl="0" eaLnBrk="1" latinLnBrk="0" hangingPunct="1">
                        <a:defRPr sz="713" kern="1200">
                          <a:solidFill>
                            <a:schemeClr val="dk1"/>
                          </a:solidFill>
                          <a:latin typeface="Calibri" panose="020F0502020204030204"/>
                        </a:defRPr>
                      </a:lvl2pPr>
                      <a:lvl3pPr marL="342850" algn="l" defTabSz="342850" rtl="0" eaLnBrk="1" latinLnBrk="0" hangingPunct="1">
                        <a:defRPr sz="713" kern="1200">
                          <a:solidFill>
                            <a:schemeClr val="dk1"/>
                          </a:solidFill>
                          <a:latin typeface="Calibri" panose="020F0502020204030204"/>
                        </a:defRPr>
                      </a:lvl3pPr>
                      <a:lvl4pPr marL="514269" algn="l" defTabSz="342850" rtl="0" eaLnBrk="1" latinLnBrk="0" hangingPunct="1">
                        <a:defRPr sz="713" kern="1200">
                          <a:solidFill>
                            <a:schemeClr val="dk1"/>
                          </a:solidFill>
                          <a:latin typeface="Calibri" panose="020F0502020204030204"/>
                        </a:defRPr>
                      </a:lvl4pPr>
                      <a:lvl5pPr marL="685694" algn="l" defTabSz="342850" rtl="0" eaLnBrk="1" latinLnBrk="0" hangingPunct="1">
                        <a:defRPr sz="713" kern="1200">
                          <a:solidFill>
                            <a:schemeClr val="dk1"/>
                          </a:solidFill>
                          <a:latin typeface="Calibri" panose="020F0502020204030204"/>
                        </a:defRPr>
                      </a:lvl5pPr>
                      <a:lvl6pPr marL="857119" algn="l" defTabSz="342850" rtl="0" eaLnBrk="1" latinLnBrk="0" hangingPunct="1">
                        <a:defRPr sz="713" kern="1200">
                          <a:solidFill>
                            <a:schemeClr val="dk1"/>
                          </a:solidFill>
                          <a:latin typeface="Calibri" panose="020F0502020204030204"/>
                        </a:defRPr>
                      </a:lvl6pPr>
                      <a:lvl7pPr marL="1028544" algn="l" defTabSz="342850" rtl="0" eaLnBrk="1" latinLnBrk="0" hangingPunct="1">
                        <a:defRPr sz="713" kern="1200">
                          <a:solidFill>
                            <a:schemeClr val="dk1"/>
                          </a:solidFill>
                          <a:latin typeface="Calibri" panose="020F0502020204030204"/>
                        </a:defRPr>
                      </a:lvl7pPr>
                      <a:lvl8pPr marL="1199967" algn="l" defTabSz="342850" rtl="0" eaLnBrk="1" latinLnBrk="0" hangingPunct="1">
                        <a:defRPr sz="713" kern="1200">
                          <a:solidFill>
                            <a:schemeClr val="dk1"/>
                          </a:solidFill>
                          <a:latin typeface="Calibri" panose="020F0502020204030204"/>
                        </a:defRPr>
                      </a:lvl8pPr>
                      <a:lvl9pPr marL="1371388" algn="l" defTabSz="342850" rtl="0" eaLnBrk="1" latinLnBrk="0" hangingPunct="1">
                        <a:defRPr sz="713" kern="1200">
                          <a:solidFill>
                            <a:schemeClr val="dk1"/>
                          </a:solidFill>
                          <a:latin typeface="Calibri" panose="020F0502020204030204"/>
                        </a:defRPr>
                      </a:lvl9pPr>
                    </a:lstStyle>
                    <a:p>
                      <a:pPr algn="ctr"/>
                      <a:endParaRPr lang="nl-NL" sz="1100" dirty="0" smtClean="0"/>
                    </a:p>
                    <a:p>
                      <a:pPr algn="ctr"/>
                      <a:r>
                        <a:rPr lang="nl-NL" sz="1100" dirty="0" smtClean="0"/>
                        <a:t>86%</a:t>
                      </a:r>
                    </a:p>
                    <a:p>
                      <a:pPr algn="ctr"/>
                      <a:r>
                        <a:rPr lang="nl-NL" sz="1100" dirty="0" smtClean="0"/>
                        <a:t>96%</a:t>
                      </a:r>
                      <a:endParaRPr lang="nl-NL" sz="1100" dirty="0"/>
                    </a:p>
                  </a:txBody>
                  <a:tcPr>
                    <a:lnL>
                      <a:noFill/>
                    </a:lnL>
                    <a:lnR>
                      <a:noFill/>
                    </a:lnR>
                    <a:lnT>
                      <a:noFill/>
                    </a:lnT>
                    <a:lnB w="25400" cmpd="sng">
                      <a:solidFill>
                        <a:sysClr val="windowText" lastClr="000000"/>
                      </a:solidFill>
                    </a:lnB>
                    <a:lnTlToBr w="12700" cmpd="sng">
                      <a:noFill/>
                      <a:prstDash val="solid"/>
                    </a:lnTlToBr>
                    <a:lnBlToTr w="12700" cmpd="sng">
                      <a:noFill/>
                      <a:prstDash val="solid"/>
                    </a:lnBlToTr>
                    <a:solidFill>
                      <a:sysClr val="window" lastClr="FFFFFF"/>
                    </a:solidFill>
                  </a:tcPr>
                </a:tc>
                <a:tc>
                  <a:txBody>
                    <a:bodyPr/>
                    <a:lstStyle>
                      <a:lvl1pPr marL="0" algn="l" defTabSz="342850" rtl="0" eaLnBrk="1" latinLnBrk="0" hangingPunct="1">
                        <a:defRPr sz="713" kern="1200">
                          <a:solidFill>
                            <a:schemeClr val="dk1"/>
                          </a:solidFill>
                          <a:latin typeface="Calibri" panose="020F0502020204030204"/>
                        </a:defRPr>
                      </a:lvl1pPr>
                      <a:lvl2pPr marL="171425" algn="l" defTabSz="342850" rtl="0" eaLnBrk="1" latinLnBrk="0" hangingPunct="1">
                        <a:defRPr sz="713" kern="1200">
                          <a:solidFill>
                            <a:schemeClr val="dk1"/>
                          </a:solidFill>
                          <a:latin typeface="Calibri" panose="020F0502020204030204"/>
                        </a:defRPr>
                      </a:lvl2pPr>
                      <a:lvl3pPr marL="342850" algn="l" defTabSz="342850" rtl="0" eaLnBrk="1" latinLnBrk="0" hangingPunct="1">
                        <a:defRPr sz="713" kern="1200">
                          <a:solidFill>
                            <a:schemeClr val="dk1"/>
                          </a:solidFill>
                          <a:latin typeface="Calibri" panose="020F0502020204030204"/>
                        </a:defRPr>
                      </a:lvl3pPr>
                      <a:lvl4pPr marL="514269" algn="l" defTabSz="342850" rtl="0" eaLnBrk="1" latinLnBrk="0" hangingPunct="1">
                        <a:defRPr sz="713" kern="1200">
                          <a:solidFill>
                            <a:schemeClr val="dk1"/>
                          </a:solidFill>
                          <a:latin typeface="Calibri" panose="020F0502020204030204"/>
                        </a:defRPr>
                      </a:lvl4pPr>
                      <a:lvl5pPr marL="685694" algn="l" defTabSz="342850" rtl="0" eaLnBrk="1" latinLnBrk="0" hangingPunct="1">
                        <a:defRPr sz="713" kern="1200">
                          <a:solidFill>
                            <a:schemeClr val="dk1"/>
                          </a:solidFill>
                          <a:latin typeface="Calibri" panose="020F0502020204030204"/>
                        </a:defRPr>
                      </a:lvl5pPr>
                      <a:lvl6pPr marL="857119" algn="l" defTabSz="342850" rtl="0" eaLnBrk="1" latinLnBrk="0" hangingPunct="1">
                        <a:defRPr sz="713" kern="1200">
                          <a:solidFill>
                            <a:schemeClr val="dk1"/>
                          </a:solidFill>
                          <a:latin typeface="Calibri" panose="020F0502020204030204"/>
                        </a:defRPr>
                      </a:lvl6pPr>
                      <a:lvl7pPr marL="1028544" algn="l" defTabSz="342850" rtl="0" eaLnBrk="1" latinLnBrk="0" hangingPunct="1">
                        <a:defRPr sz="713" kern="1200">
                          <a:solidFill>
                            <a:schemeClr val="dk1"/>
                          </a:solidFill>
                          <a:latin typeface="Calibri" panose="020F0502020204030204"/>
                        </a:defRPr>
                      </a:lvl7pPr>
                      <a:lvl8pPr marL="1199967" algn="l" defTabSz="342850" rtl="0" eaLnBrk="1" latinLnBrk="0" hangingPunct="1">
                        <a:defRPr sz="713" kern="1200">
                          <a:solidFill>
                            <a:schemeClr val="dk1"/>
                          </a:solidFill>
                          <a:latin typeface="Calibri" panose="020F0502020204030204"/>
                        </a:defRPr>
                      </a:lvl8pPr>
                      <a:lvl9pPr marL="1371388" algn="l" defTabSz="342850" rtl="0" eaLnBrk="1" latinLnBrk="0" hangingPunct="1">
                        <a:defRPr sz="713" kern="1200">
                          <a:solidFill>
                            <a:schemeClr val="dk1"/>
                          </a:solidFill>
                          <a:latin typeface="Calibri" panose="020F0502020204030204"/>
                        </a:defRPr>
                      </a:lvl9pPr>
                    </a:lstStyle>
                    <a:p>
                      <a:r>
                        <a:rPr lang="nl-NL" sz="1100" dirty="0" smtClean="0"/>
                        <a:t>Zelfzorgadvies</a:t>
                      </a:r>
                      <a:r>
                        <a:rPr lang="nl-NL" sz="1100" baseline="0" dirty="0" smtClean="0"/>
                        <a:t> </a:t>
                      </a:r>
                    </a:p>
                    <a:p>
                      <a:r>
                        <a:rPr lang="nl-NL" sz="1100" dirty="0" smtClean="0"/>
                        <a:t>90% binnen 60 min</a:t>
                      </a:r>
                    </a:p>
                    <a:p>
                      <a:endParaRPr lang="nl-NL" sz="1100" dirty="0"/>
                    </a:p>
                  </a:txBody>
                  <a:tcPr>
                    <a:lnL>
                      <a:noFill/>
                    </a:lnL>
                    <a:lnR>
                      <a:noFill/>
                    </a:lnR>
                    <a:lnT>
                      <a:noFill/>
                    </a:lnT>
                    <a:lnB w="25400" cmpd="sng">
                      <a:solidFill>
                        <a:sysClr val="windowText" lastClr="000000"/>
                      </a:solidFill>
                    </a:lnB>
                    <a:lnTlToBr w="12700" cmpd="sng">
                      <a:noFill/>
                      <a:prstDash val="solid"/>
                    </a:lnTlToBr>
                    <a:lnBlToTr w="12700" cmpd="sng">
                      <a:noFill/>
                      <a:prstDash val="solid"/>
                    </a:lnBlToTr>
                    <a:solidFill>
                      <a:sysClr val="window" lastClr="FFFFFF"/>
                    </a:solidFill>
                  </a:tcPr>
                </a:tc>
                <a:extLst>
                  <a:ext uri="{0D108BD9-81ED-4DB2-BD59-A6C34878D82A}">
                    <a16:rowId xmlns:a16="http://schemas.microsoft.com/office/drawing/2014/main" val="594545449"/>
                  </a:ext>
                </a:extLst>
              </a:tr>
            </a:tbl>
          </a:graphicData>
        </a:graphic>
      </p:graphicFrame>
      <p:pic>
        <p:nvPicPr>
          <p:cNvPr id="21" name="Afbeelding 20"/>
          <p:cNvPicPr>
            <a:picLocks noChangeAspect="1"/>
          </p:cNvPicPr>
          <p:nvPr/>
        </p:nvPicPr>
        <p:blipFill rotWithShape="1">
          <a:blip r:embed="rId4"/>
          <a:srcRect l="11554" t="17832" r="15548" b="36294"/>
          <a:stretch/>
        </p:blipFill>
        <p:spPr>
          <a:xfrm>
            <a:off x="637570" y="2150455"/>
            <a:ext cx="864096" cy="349287"/>
          </a:xfrm>
          <a:prstGeom prst="rect">
            <a:avLst/>
          </a:prstGeom>
        </p:spPr>
      </p:pic>
      <p:pic>
        <p:nvPicPr>
          <p:cNvPr id="22" name="Afbeelding 21"/>
          <p:cNvPicPr>
            <a:picLocks noChangeAspect="1"/>
          </p:cNvPicPr>
          <p:nvPr/>
        </p:nvPicPr>
        <p:blipFill>
          <a:blip r:embed="rId5"/>
          <a:stretch>
            <a:fillRect/>
          </a:stretch>
        </p:blipFill>
        <p:spPr>
          <a:xfrm>
            <a:off x="819285" y="2531585"/>
            <a:ext cx="448448" cy="368037"/>
          </a:xfrm>
          <a:prstGeom prst="rect">
            <a:avLst/>
          </a:prstGeom>
        </p:spPr>
      </p:pic>
      <p:pic>
        <p:nvPicPr>
          <p:cNvPr id="23" name="Afbeelding 22"/>
          <p:cNvPicPr>
            <a:picLocks noChangeAspect="1"/>
          </p:cNvPicPr>
          <p:nvPr/>
        </p:nvPicPr>
        <p:blipFill>
          <a:blip r:embed="rId5"/>
          <a:stretch>
            <a:fillRect/>
          </a:stretch>
        </p:blipFill>
        <p:spPr>
          <a:xfrm>
            <a:off x="819285" y="2937694"/>
            <a:ext cx="438456" cy="359837"/>
          </a:xfrm>
          <a:prstGeom prst="rect">
            <a:avLst/>
          </a:prstGeom>
        </p:spPr>
      </p:pic>
      <p:pic>
        <p:nvPicPr>
          <p:cNvPr id="24" name="Afbeelding 23"/>
          <p:cNvPicPr>
            <a:picLocks noChangeAspect="1"/>
          </p:cNvPicPr>
          <p:nvPr/>
        </p:nvPicPr>
        <p:blipFill rotWithShape="1">
          <a:blip r:embed="rId6"/>
          <a:srcRect l="1254" t="27143" r="1567" b="21069"/>
          <a:stretch/>
        </p:blipFill>
        <p:spPr>
          <a:xfrm>
            <a:off x="778889" y="3435683"/>
            <a:ext cx="477277" cy="375334"/>
          </a:xfrm>
          <a:prstGeom prst="rect">
            <a:avLst/>
          </a:prstGeom>
        </p:spPr>
      </p:pic>
      <p:pic>
        <p:nvPicPr>
          <p:cNvPr id="25" name="Afbeelding 24"/>
          <p:cNvPicPr>
            <a:picLocks noChangeAspect="1"/>
          </p:cNvPicPr>
          <p:nvPr/>
        </p:nvPicPr>
        <p:blipFill>
          <a:blip r:embed="rId7"/>
          <a:stretch>
            <a:fillRect/>
          </a:stretch>
        </p:blipFill>
        <p:spPr>
          <a:xfrm>
            <a:off x="778889" y="4019860"/>
            <a:ext cx="463720" cy="335494"/>
          </a:xfrm>
          <a:prstGeom prst="rect">
            <a:avLst/>
          </a:prstGeom>
        </p:spPr>
      </p:pic>
      <p:pic>
        <p:nvPicPr>
          <p:cNvPr id="26" name="Afbeelding 25"/>
          <p:cNvPicPr>
            <a:picLocks noChangeAspect="1"/>
          </p:cNvPicPr>
          <p:nvPr/>
        </p:nvPicPr>
        <p:blipFill rotWithShape="1">
          <a:blip r:embed="rId8"/>
          <a:srcRect l="21620" t="17903" r="10501" b="21588"/>
          <a:stretch/>
        </p:blipFill>
        <p:spPr>
          <a:xfrm>
            <a:off x="834417" y="4502812"/>
            <a:ext cx="408192" cy="363874"/>
          </a:xfrm>
          <a:prstGeom prst="rect">
            <a:avLst/>
          </a:prstGeom>
        </p:spPr>
      </p:pic>
      <p:sp>
        <p:nvSpPr>
          <p:cNvPr id="15" name="Rechthoek 14"/>
          <p:cNvSpPr/>
          <p:nvPr/>
        </p:nvSpPr>
        <p:spPr>
          <a:xfrm>
            <a:off x="531050" y="753782"/>
            <a:ext cx="7838254" cy="1015663"/>
          </a:xfrm>
          <a:prstGeom prst="rect">
            <a:avLst/>
          </a:prstGeom>
          <a:solidFill>
            <a:schemeClr val="bg1"/>
          </a:solidFill>
          <a:ln>
            <a:solidFill>
              <a:srgbClr val="009900"/>
            </a:solidFill>
          </a:ln>
        </p:spPr>
        <p:style>
          <a:lnRef idx="2">
            <a:schemeClr val="accent3"/>
          </a:lnRef>
          <a:fillRef idx="1">
            <a:schemeClr val="lt1"/>
          </a:fillRef>
          <a:effectRef idx="0">
            <a:schemeClr val="accent3"/>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1" i="1" u="none" strike="noStrike" kern="1200" cap="none" spc="0" normalizeH="0" baseline="0" noProof="0" dirty="0" smtClean="0">
                <a:ln>
                  <a:noFill/>
                </a:ln>
                <a:solidFill>
                  <a:schemeClr val="tx1"/>
                </a:solidFill>
                <a:effectLst/>
                <a:uLnTx/>
                <a:uFillTx/>
                <a:latin typeface="Calibri"/>
                <a:ea typeface="+mn-ea"/>
                <a:cs typeface="+mn-cs"/>
              </a:rPr>
              <a:t>Telefonische bereikbaarheid</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000" noProof="0" dirty="0" smtClean="0">
                <a:solidFill>
                  <a:schemeClr val="tx1"/>
                </a:solidFill>
                <a:latin typeface="Calibri"/>
              </a:rPr>
              <a:t>Vanaf begin 2020 zijn diverse inspanningen gedaan om de bereikbaarheid te verbeteren. Naast de streefnormen kijken we ook naar het percentage binnen 5 min. Deze is van 69% naar 73% gegaan. De  jaarcijfers zijn met name beïnvloed door de twee zomermaanden door een combinatie van problemen met de </a:t>
            </a:r>
            <a:r>
              <a:rPr lang="nl-NL" sz="1000" noProof="0" dirty="0" err="1" smtClean="0">
                <a:solidFill>
                  <a:schemeClr val="tx1"/>
                </a:solidFill>
                <a:latin typeface="Calibri"/>
              </a:rPr>
              <a:t>bezettin</a:t>
            </a:r>
            <a:r>
              <a:rPr lang="nl-NL" sz="1000" dirty="0" smtClean="0">
                <a:solidFill>
                  <a:schemeClr val="tx1"/>
                </a:solidFill>
                <a:latin typeface="Calibri"/>
              </a:rPr>
              <a:t>g en meer dan gemiddelde drukte. Doordat er meer telefonisch afgehandeld wordt ligt er een grotere druk bij de regiearts wat terug te zien is in een iets minder percentage autorisatie zelfzorgadvies. Aanrijtijden U2 zijn niet betrouwbaar uit de registratie te halen</a:t>
            </a:r>
            <a:endParaRPr kumimoji="0" lang="nl-NL" sz="1000" i="0" u="none" strike="noStrike" kern="1200" cap="none" spc="0" normalizeH="0" baseline="0" noProof="0" dirty="0">
              <a:ln>
                <a:noFill/>
              </a:ln>
              <a:solidFill>
                <a:srgbClr val="FF0000"/>
              </a:solidFill>
              <a:effectLst/>
              <a:uLnTx/>
              <a:uFillTx/>
              <a:latin typeface="Calibri"/>
              <a:ea typeface="+mn-ea"/>
              <a:cs typeface="+mn-cs"/>
            </a:endParaRPr>
          </a:p>
        </p:txBody>
      </p:sp>
    </p:spTree>
    <p:extLst>
      <p:ext uri="{BB962C8B-B14F-4D97-AF65-F5344CB8AC3E}">
        <p14:creationId xmlns:p14="http://schemas.microsoft.com/office/powerpoint/2010/main" val="13344523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E37326-B5A2-4D42-AC5D-9A3CB07E9A5A}" type="slidenum">
              <a:rPr kumimoji="0" lang="nl-NL" sz="45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nl-NL" sz="45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3" name="Afbeelding 2">
            <a:hlinkClick r:id="rId2" action="ppaction://hlinksldjump"/>
          </p:cNvPr>
          <p:cNvPicPr>
            <a:picLocks noChangeAspect="1"/>
          </p:cNvPicPr>
          <p:nvPr/>
        </p:nvPicPr>
        <p:blipFill>
          <a:blip r:embed="rId3" cstate="print">
            <a:duotone>
              <a:prstClr val="black"/>
              <a:srgbClr val="003399">
                <a:tint val="45000"/>
                <a:satMod val="400000"/>
              </a:srgbClr>
            </a:duotone>
            <a:extLst>
              <a:ext uri="{28A0092B-C50C-407E-A947-70E740481C1C}">
                <a14:useLocalDpi xmlns:a14="http://schemas.microsoft.com/office/drawing/2010/main" val="0"/>
              </a:ext>
            </a:extLst>
          </a:blip>
          <a:stretch>
            <a:fillRect/>
          </a:stretch>
        </p:blipFill>
        <p:spPr>
          <a:xfrm>
            <a:off x="251520" y="388261"/>
            <a:ext cx="195486" cy="195486"/>
          </a:xfrm>
          <a:prstGeom prst="rect">
            <a:avLst/>
          </a:prstGeom>
          <a:noFill/>
          <a:ln>
            <a:noFill/>
          </a:ln>
        </p:spPr>
      </p:pic>
      <p:cxnSp>
        <p:nvCxnSpPr>
          <p:cNvPr id="6" name="Rechte verbindingslijn 5"/>
          <p:cNvCxnSpPr/>
          <p:nvPr/>
        </p:nvCxnSpPr>
        <p:spPr>
          <a:xfrm>
            <a:off x="132054" y="699542"/>
            <a:ext cx="8832434" cy="0"/>
          </a:xfrm>
          <a:prstGeom prst="line">
            <a:avLst/>
          </a:prstGeom>
          <a:ln w="12700">
            <a:solidFill>
              <a:srgbClr val="003399"/>
            </a:solidFill>
          </a:ln>
        </p:spPr>
        <p:style>
          <a:lnRef idx="1">
            <a:schemeClr val="accent1"/>
          </a:lnRef>
          <a:fillRef idx="0">
            <a:schemeClr val="accent1"/>
          </a:fillRef>
          <a:effectRef idx="0">
            <a:schemeClr val="accent1"/>
          </a:effectRef>
          <a:fontRef idx="minor">
            <a:schemeClr val="tx1"/>
          </a:fontRef>
        </p:style>
      </p:cxnSp>
      <p:sp>
        <p:nvSpPr>
          <p:cNvPr id="8" name="Rechthoek 7"/>
          <p:cNvSpPr/>
          <p:nvPr/>
        </p:nvSpPr>
        <p:spPr>
          <a:xfrm>
            <a:off x="661058" y="193906"/>
            <a:ext cx="21730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smtClean="0">
                <a:ln>
                  <a:noFill/>
                </a:ln>
                <a:solidFill>
                  <a:prstClr val="black"/>
                </a:solidFill>
                <a:effectLst/>
                <a:uLnTx/>
                <a:uFillTx/>
                <a:latin typeface="Calibri"/>
                <a:ea typeface="+mn-ea"/>
                <a:cs typeface="+mn-cs"/>
              </a:rPr>
              <a:t>HCDO: de Spoedpost</a:t>
            </a:r>
            <a:endParaRPr kumimoji="0" lang="nl-NL" sz="1800" b="1" i="0" u="none" strike="noStrike" kern="1200" cap="none" spc="0" normalizeH="0" baseline="0" noProof="0" dirty="0">
              <a:ln>
                <a:noFill/>
              </a:ln>
              <a:solidFill>
                <a:srgbClr val="FF0000"/>
              </a:solidFill>
              <a:effectLst/>
              <a:uLnTx/>
              <a:uFillTx/>
              <a:latin typeface="Calibri"/>
              <a:ea typeface="+mn-ea"/>
              <a:cs typeface="+mn-cs"/>
            </a:endParaRPr>
          </a:p>
        </p:txBody>
      </p:sp>
      <p:sp>
        <p:nvSpPr>
          <p:cNvPr id="18" name="Rechthoek 17"/>
          <p:cNvSpPr/>
          <p:nvPr/>
        </p:nvSpPr>
        <p:spPr>
          <a:xfrm>
            <a:off x="6072286" y="332115"/>
            <a:ext cx="2892202"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1" u="none" strike="noStrike" kern="1200" cap="none" spc="0" normalizeH="0" baseline="0" noProof="0" dirty="0" smtClean="0">
                <a:ln>
                  <a:noFill/>
                </a:ln>
                <a:solidFill>
                  <a:prstClr val="black"/>
                </a:solidFill>
                <a:effectLst/>
                <a:uLnTx/>
                <a:uFillTx/>
                <a:latin typeface="Calibri"/>
                <a:ea typeface="+mn-ea"/>
                <a:cs typeface="+mn-cs"/>
              </a:rPr>
              <a:t>Klachten, calamiteiten en incidenten</a:t>
            </a:r>
            <a:endParaRPr kumimoji="0" lang="nl-NL" sz="1400" b="1" i="1" u="none" strike="noStrike" kern="1200" cap="none" spc="0" normalizeH="0" baseline="0" noProof="0" dirty="0">
              <a:ln>
                <a:noFill/>
              </a:ln>
              <a:solidFill>
                <a:prstClr val="black"/>
              </a:solidFill>
              <a:effectLst/>
              <a:uLnTx/>
              <a:uFillTx/>
              <a:latin typeface="Calibri"/>
              <a:ea typeface="+mn-ea"/>
              <a:cs typeface="+mn-cs"/>
            </a:endParaRPr>
          </a:p>
        </p:txBody>
      </p:sp>
      <p:graphicFrame>
        <p:nvGraphicFramePr>
          <p:cNvPr id="5" name="Tabel 4"/>
          <p:cNvGraphicFramePr>
            <a:graphicFrameLocks noGrp="1"/>
          </p:cNvGraphicFramePr>
          <p:nvPr>
            <p:extLst/>
          </p:nvPr>
        </p:nvGraphicFramePr>
        <p:xfrm>
          <a:off x="611560" y="915566"/>
          <a:ext cx="7776862" cy="3960439"/>
        </p:xfrm>
        <a:graphic>
          <a:graphicData uri="http://schemas.openxmlformats.org/drawingml/2006/table">
            <a:tbl>
              <a:tblPr firstRow="1" bandRow="1"/>
              <a:tblGrid>
                <a:gridCol w="1608126">
                  <a:extLst>
                    <a:ext uri="{9D8B030D-6E8A-4147-A177-3AD203B41FA5}">
                      <a16:colId xmlns:a16="http://schemas.microsoft.com/office/drawing/2014/main" val="1379367601"/>
                    </a:ext>
                  </a:extLst>
                </a:gridCol>
                <a:gridCol w="1214603">
                  <a:extLst>
                    <a:ext uri="{9D8B030D-6E8A-4147-A177-3AD203B41FA5}">
                      <a16:colId xmlns:a16="http://schemas.microsoft.com/office/drawing/2014/main" val="1915764024"/>
                    </a:ext>
                  </a:extLst>
                </a:gridCol>
                <a:gridCol w="1214603">
                  <a:extLst>
                    <a:ext uri="{9D8B030D-6E8A-4147-A177-3AD203B41FA5}">
                      <a16:colId xmlns:a16="http://schemas.microsoft.com/office/drawing/2014/main" val="1831327193"/>
                    </a:ext>
                  </a:extLst>
                </a:gridCol>
                <a:gridCol w="1214603">
                  <a:extLst>
                    <a:ext uri="{9D8B030D-6E8A-4147-A177-3AD203B41FA5}">
                      <a16:colId xmlns:a16="http://schemas.microsoft.com/office/drawing/2014/main" val="841227189"/>
                    </a:ext>
                  </a:extLst>
                </a:gridCol>
                <a:gridCol w="1214603">
                  <a:extLst>
                    <a:ext uri="{9D8B030D-6E8A-4147-A177-3AD203B41FA5}">
                      <a16:colId xmlns:a16="http://schemas.microsoft.com/office/drawing/2014/main" val="275145247"/>
                    </a:ext>
                  </a:extLst>
                </a:gridCol>
                <a:gridCol w="1310324">
                  <a:extLst>
                    <a:ext uri="{9D8B030D-6E8A-4147-A177-3AD203B41FA5}">
                      <a16:colId xmlns:a16="http://schemas.microsoft.com/office/drawing/2014/main" val="3351537883"/>
                    </a:ext>
                  </a:extLst>
                </a:gridCol>
              </a:tblGrid>
              <a:tr h="307449">
                <a:tc>
                  <a:txBody>
                    <a:bodyPr/>
                    <a:lstStyle/>
                    <a:p>
                      <a:pPr>
                        <a:lnSpc>
                          <a:spcPct val="107000"/>
                        </a:lnSpc>
                      </a:pPr>
                      <a:endParaRPr lang="nl-NL" sz="800">
                        <a:effectLst/>
                        <a:latin typeface="Calibri" panose="020F0502020204030204" pitchFamily="34" charset="0"/>
                        <a:cs typeface="Times New Roman" panose="02020603050405020304" pitchFamily="18" charset="0"/>
                      </a:endParaRPr>
                    </a:p>
                  </a:txBody>
                  <a:tcPr marL="66433" marR="66433" marT="33216" marB="33216">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70AD47"/>
                    </a:solidFill>
                  </a:tcPr>
                </a:tc>
                <a:tc>
                  <a:txBody>
                    <a:bodyPr/>
                    <a:lstStyle/>
                    <a:p>
                      <a:pPr algn="ctr">
                        <a:lnSpc>
                          <a:spcPct val="107000"/>
                        </a:lnSpc>
                        <a:spcAft>
                          <a:spcPts val="0"/>
                        </a:spcAft>
                      </a:pPr>
                      <a:r>
                        <a:rPr lang="nl-NL" sz="800" b="1" dirty="0" smtClean="0">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2021</a:t>
                      </a:r>
                      <a:endParaRPr lang="nl-NL" sz="800" b="1"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6433" marR="66433" marT="33216" marB="33216">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70AD47"/>
                    </a:solidFill>
                  </a:tcPr>
                </a:tc>
                <a:tc>
                  <a:txBody>
                    <a:bodyPr/>
                    <a:lstStyle/>
                    <a:p>
                      <a:pPr algn="ctr">
                        <a:lnSpc>
                          <a:spcPct val="107000"/>
                        </a:lnSpc>
                        <a:spcAft>
                          <a:spcPts val="0"/>
                        </a:spcAft>
                      </a:pPr>
                      <a:r>
                        <a:rPr lang="nl-NL" sz="800" b="1" kern="120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2020</a:t>
                      </a:r>
                      <a:endParaRPr lang="nl-NL"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6433" marR="66433" marT="33216" marB="33216">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70AD47"/>
                    </a:solidFill>
                  </a:tcPr>
                </a:tc>
                <a:tc>
                  <a:txBody>
                    <a:bodyPr/>
                    <a:lstStyle/>
                    <a:p>
                      <a:pPr algn="ctr">
                        <a:lnSpc>
                          <a:spcPct val="107000"/>
                        </a:lnSpc>
                        <a:spcAft>
                          <a:spcPts val="0"/>
                        </a:spcAft>
                      </a:pPr>
                      <a:r>
                        <a:rPr lang="nl-NL" sz="800" b="1" kern="12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2019</a:t>
                      </a:r>
                      <a:endParaRPr lang="nl-NL" sz="800">
                        <a:effectLst/>
                        <a:latin typeface="Calibri" panose="020F0502020204030204" pitchFamily="34" charset="0"/>
                        <a:ea typeface="Calibri" panose="020F0502020204030204" pitchFamily="34" charset="0"/>
                        <a:cs typeface="Times New Roman" panose="02020603050405020304" pitchFamily="18" charset="0"/>
                      </a:endParaRPr>
                    </a:p>
                  </a:txBody>
                  <a:tcPr marL="66433" marR="66433" marT="33216" marB="33216">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70AD47"/>
                    </a:solidFill>
                  </a:tcPr>
                </a:tc>
                <a:tc>
                  <a:txBody>
                    <a:bodyPr/>
                    <a:lstStyle/>
                    <a:p>
                      <a:pPr algn="ctr">
                        <a:lnSpc>
                          <a:spcPct val="107000"/>
                        </a:lnSpc>
                        <a:spcAft>
                          <a:spcPts val="0"/>
                        </a:spcAft>
                      </a:pPr>
                      <a:r>
                        <a:rPr lang="nl-NL" sz="800" b="1" kern="1200" dirty="0" smtClean="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2019</a:t>
                      </a:r>
                      <a:endParaRPr lang="nl-NL"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6433" marR="66433" marT="33216" marB="33216">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70AD47"/>
                    </a:solidFill>
                  </a:tcPr>
                </a:tc>
                <a:tc>
                  <a:txBody>
                    <a:bodyPr/>
                    <a:lstStyle/>
                    <a:p>
                      <a:pPr algn="ctr">
                        <a:lnSpc>
                          <a:spcPct val="107000"/>
                        </a:lnSpc>
                        <a:spcAft>
                          <a:spcPts val="0"/>
                        </a:spcAft>
                      </a:pPr>
                      <a:r>
                        <a:rPr lang="nl-NL" sz="800" b="1" kern="120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Verbetermaatregelen </a:t>
                      </a:r>
                      <a:endParaRPr lang="nl-NL" sz="800">
                        <a:effectLst/>
                        <a:latin typeface="Calibri" panose="020F0502020204030204" pitchFamily="34" charset="0"/>
                        <a:ea typeface="Calibri" panose="020F0502020204030204" pitchFamily="34" charset="0"/>
                        <a:cs typeface="Times New Roman" panose="02020603050405020304" pitchFamily="18" charset="0"/>
                      </a:endParaRPr>
                    </a:p>
                  </a:txBody>
                  <a:tcPr marL="66433" marR="66433" marT="33216" marB="33216">
                    <a:lnL>
                      <a:noFill/>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70AD47"/>
                    </a:solidFill>
                  </a:tcPr>
                </a:tc>
                <a:extLst>
                  <a:ext uri="{0D108BD9-81ED-4DB2-BD59-A6C34878D82A}">
                    <a16:rowId xmlns:a16="http://schemas.microsoft.com/office/drawing/2014/main" val="4131490169"/>
                  </a:ext>
                </a:extLst>
              </a:tr>
              <a:tr h="954132">
                <a:tc>
                  <a:txBody>
                    <a:bodyPr/>
                    <a:lstStyle/>
                    <a:p>
                      <a:pPr>
                        <a:lnSpc>
                          <a:spcPct val="107000"/>
                        </a:lnSpc>
                        <a:spcAft>
                          <a:spcPts val="0"/>
                        </a:spcAft>
                      </a:pPr>
                      <a:r>
                        <a:rPr lang="nl-NL" sz="800" b="1" dirty="0">
                          <a:effectLst/>
                          <a:latin typeface="Calibri" panose="020F0502020204030204" pitchFamily="34" charset="0"/>
                          <a:ea typeface="Times New Roman" panose="02020603050405020304" pitchFamily="18" charset="0"/>
                          <a:cs typeface="Calibri" panose="020F0502020204030204" pitchFamily="34" charset="0"/>
                        </a:rPr>
                        <a:t>Klachten</a:t>
                      </a:r>
                      <a:r>
                        <a:rPr lang="nl-NL" sz="800" dirty="0">
                          <a:effectLst/>
                          <a:latin typeface="Calibri" panose="020F0502020204030204" pitchFamily="34" charset="0"/>
                          <a:ea typeface="Times New Roman" panose="02020603050405020304" pitchFamily="18" charset="0"/>
                          <a:cs typeface="Calibri" panose="020F0502020204030204" pitchFamily="34" charset="0"/>
                        </a:rPr>
                        <a:t>: Wanner een patiënt of diens vertegenwoordiger niet tevreden is over de geleverde zorg dan </a:t>
                      </a:r>
                      <a:r>
                        <a:rPr lang="nl-NL" sz="800" dirty="0" smtClean="0">
                          <a:effectLst/>
                          <a:latin typeface="Calibri" panose="020F0502020204030204" pitchFamily="34" charset="0"/>
                          <a:ea typeface="Times New Roman" panose="02020603050405020304" pitchFamily="18" charset="0"/>
                          <a:cs typeface="Calibri" panose="020F0502020204030204" pitchFamily="34" charset="0"/>
                        </a:rPr>
                        <a:t>is er </a:t>
                      </a:r>
                      <a:r>
                        <a:rPr lang="nl-NL" sz="800" dirty="0">
                          <a:effectLst/>
                          <a:latin typeface="Calibri" panose="020F0502020204030204" pitchFamily="34" charset="0"/>
                          <a:ea typeface="Times New Roman" panose="02020603050405020304" pitchFamily="18" charset="0"/>
                          <a:cs typeface="Calibri" panose="020F0502020204030204" pitchFamily="34" charset="0"/>
                        </a:rPr>
                        <a:t>de mogelijkheid om een klacht in te dienen</a:t>
                      </a:r>
                      <a:endParaRPr lang="nl-NL"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6433" marR="66433" marT="33216" marB="33216">
                    <a:lnL>
                      <a:noFill/>
                    </a:lnL>
                    <a:lnR>
                      <a:noFill/>
                    </a:lnR>
                    <a:lnT w="28575" cap="flat" cmpd="sng" algn="ctr">
                      <a:solidFill>
                        <a:srgbClr val="000000"/>
                      </a:solidFill>
                      <a:prstDash val="solid"/>
                      <a:round/>
                      <a:headEnd type="none" w="med" len="med"/>
                      <a:tailEnd type="none" w="med" len="med"/>
                    </a:lnT>
                    <a:lnB>
                      <a:noFill/>
                    </a:lnB>
                    <a:solidFill>
                      <a:srgbClr val="E7E7E7"/>
                    </a:solidFill>
                  </a:tcPr>
                </a:tc>
                <a:tc>
                  <a:txBody>
                    <a:bodyPr/>
                    <a:lstStyle/>
                    <a:p>
                      <a:pPr algn="ctr">
                        <a:lnSpc>
                          <a:spcPct val="107000"/>
                        </a:lnSpc>
                        <a:spcAft>
                          <a:spcPts val="0"/>
                        </a:spcAft>
                      </a:pPr>
                      <a:r>
                        <a:rPr lang="nl-NL" sz="1200" dirty="0" smtClean="0">
                          <a:effectLst/>
                          <a:latin typeface="+mn-lt"/>
                          <a:ea typeface="Calibri" panose="020F0502020204030204" pitchFamily="34" charset="0"/>
                          <a:cs typeface="Times New Roman" panose="02020603050405020304" pitchFamily="18" charset="0"/>
                        </a:rPr>
                        <a:t>25</a:t>
                      </a:r>
                      <a:endParaRPr lang="nl-NL" sz="1200" dirty="0">
                        <a:effectLst/>
                        <a:latin typeface="+mn-lt"/>
                        <a:ea typeface="Calibri" panose="020F0502020204030204" pitchFamily="34" charset="0"/>
                        <a:cs typeface="Times New Roman" panose="02020603050405020304" pitchFamily="18" charset="0"/>
                      </a:endParaRPr>
                    </a:p>
                  </a:txBody>
                  <a:tcPr marL="66433" marR="66433" marT="33216" marB="33216">
                    <a:lnL>
                      <a:noFill/>
                    </a:lnL>
                    <a:lnR>
                      <a:noFill/>
                    </a:lnR>
                    <a:lnT w="28575" cap="flat" cmpd="sng" algn="ctr">
                      <a:solidFill>
                        <a:srgbClr val="000000"/>
                      </a:solidFill>
                      <a:prstDash val="solid"/>
                      <a:round/>
                      <a:headEnd type="none" w="med" len="med"/>
                      <a:tailEnd type="none" w="med" len="med"/>
                    </a:lnT>
                    <a:lnB>
                      <a:noFill/>
                    </a:lnB>
                    <a:solidFill>
                      <a:srgbClr val="E7E7E7"/>
                    </a:solidFill>
                  </a:tcPr>
                </a:tc>
                <a:tc>
                  <a:txBody>
                    <a:bodyPr/>
                    <a:lstStyle/>
                    <a:p>
                      <a:pPr algn="ctr">
                        <a:lnSpc>
                          <a:spcPct val="107000"/>
                        </a:lnSpc>
                        <a:spcAft>
                          <a:spcPts val="0"/>
                        </a:spcAft>
                      </a:pPr>
                      <a:r>
                        <a:rPr lang="nl-NL" sz="1200" dirty="0" smtClean="0">
                          <a:effectLst/>
                          <a:latin typeface="+mn-lt"/>
                          <a:ea typeface="Times New Roman" panose="02020603050405020304" pitchFamily="18" charset="0"/>
                          <a:cs typeface="Times New Roman" panose="02020603050405020304" pitchFamily="18" charset="0"/>
                        </a:rPr>
                        <a:t>42</a:t>
                      </a:r>
                      <a:endParaRPr lang="nl-NL" sz="1200" dirty="0">
                        <a:effectLst/>
                        <a:latin typeface="+mn-lt"/>
                        <a:ea typeface="Calibri" panose="020F0502020204030204" pitchFamily="34" charset="0"/>
                        <a:cs typeface="Times New Roman" panose="02020603050405020304" pitchFamily="18" charset="0"/>
                      </a:endParaRPr>
                    </a:p>
                  </a:txBody>
                  <a:tcPr marL="66433" marR="66433" marT="33216" marB="33216">
                    <a:lnL>
                      <a:noFill/>
                    </a:lnL>
                    <a:lnR>
                      <a:noFill/>
                    </a:lnR>
                    <a:lnT w="28575" cap="flat" cmpd="sng" algn="ctr">
                      <a:solidFill>
                        <a:srgbClr val="000000"/>
                      </a:solidFill>
                      <a:prstDash val="solid"/>
                      <a:round/>
                      <a:headEnd type="none" w="med" len="med"/>
                      <a:tailEnd type="none" w="med" len="med"/>
                    </a:lnT>
                    <a:lnB>
                      <a:noFill/>
                    </a:lnB>
                    <a:solidFill>
                      <a:srgbClr val="E7E7E7"/>
                    </a:solidFill>
                  </a:tcPr>
                </a:tc>
                <a:tc>
                  <a:txBody>
                    <a:bodyPr/>
                    <a:lstStyle/>
                    <a:p>
                      <a:pPr algn="ctr">
                        <a:lnSpc>
                          <a:spcPct val="107000"/>
                        </a:lnSpc>
                        <a:spcAft>
                          <a:spcPts val="0"/>
                        </a:spcAft>
                      </a:pPr>
                      <a:r>
                        <a:rPr lang="nl-NL" sz="1200" dirty="0">
                          <a:effectLst/>
                          <a:latin typeface="+mn-lt"/>
                          <a:ea typeface="Times New Roman" panose="02020603050405020304" pitchFamily="18" charset="0"/>
                          <a:cs typeface="Times New Roman" panose="02020603050405020304" pitchFamily="18" charset="0"/>
                        </a:rPr>
                        <a:t>58</a:t>
                      </a:r>
                      <a:endParaRPr lang="nl-NL" sz="1200" dirty="0">
                        <a:effectLst/>
                        <a:latin typeface="+mn-lt"/>
                        <a:ea typeface="Calibri" panose="020F0502020204030204" pitchFamily="34" charset="0"/>
                        <a:cs typeface="Times New Roman" panose="02020603050405020304" pitchFamily="18" charset="0"/>
                      </a:endParaRPr>
                    </a:p>
                  </a:txBody>
                  <a:tcPr marL="66433" marR="66433" marT="33216" marB="33216">
                    <a:lnL>
                      <a:noFill/>
                    </a:lnL>
                    <a:lnR>
                      <a:noFill/>
                    </a:lnR>
                    <a:lnT w="28575" cap="flat" cmpd="sng" algn="ctr">
                      <a:solidFill>
                        <a:srgbClr val="000000"/>
                      </a:solidFill>
                      <a:prstDash val="solid"/>
                      <a:round/>
                      <a:headEnd type="none" w="med" len="med"/>
                      <a:tailEnd type="none" w="med" len="med"/>
                    </a:lnT>
                    <a:lnB>
                      <a:noFill/>
                    </a:lnB>
                    <a:solidFill>
                      <a:srgbClr val="E7E7E7"/>
                    </a:solidFill>
                  </a:tcPr>
                </a:tc>
                <a:tc>
                  <a:txBody>
                    <a:bodyPr/>
                    <a:lstStyle/>
                    <a:p>
                      <a:pPr algn="ctr">
                        <a:lnSpc>
                          <a:spcPct val="107000"/>
                        </a:lnSpc>
                        <a:spcAft>
                          <a:spcPts val="0"/>
                        </a:spcAft>
                      </a:pPr>
                      <a:r>
                        <a:rPr lang="nl-NL" sz="1200" dirty="0" smtClean="0">
                          <a:effectLst/>
                          <a:latin typeface="+mn-lt"/>
                          <a:ea typeface="Times New Roman" panose="02020603050405020304" pitchFamily="18" charset="0"/>
                          <a:cs typeface="Times New Roman" panose="02020603050405020304" pitchFamily="18" charset="0"/>
                        </a:rPr>
                        <a:t>66</a:t>
                      </a:r>
                      <a:endParaRPr lang="nl-NL" sz="1200" dirty="0">
                        <a:effectLst/>
                        <a:latin typeface="+mn-lt"/>
                        <a:ea typeface="Calibri" panose="020F0502020204030204" pitchFamily="34" charset="0"/>
                        <a:cs typeface="Times New Roman" panose="02020603050405020304" pitchFamily="18" charset="0"/>
                      </a:endParaRPr>
                    </a:p>
                  </a:txBody>
                  <a:tcPr marL="66433" marR="66433" marT="33216" marB="33216">
                    <a:lnL>
                      <a:noFill/>
                    </a:lnL>
                    <a:lnR>
                      <a:noFill/>
                    </a:lnR>
                    <a:lnT w="28575" cap="flat" cmpd="sng" algn="ctr">
                      <a:solidFill>
                        <a:srgbClr val="000000"/>
                      </a:solidFill>
                      <a:prstDash val="solid"/>
                      <a:round/>
                      <a:headEnd type="none" w="med" len="med"/>
                      <a:tailEnd type="none" w="med" len="med"/>
                    </a:lnT>
                    <a:lnB>
                      <a:noFill/>
                    </a:lnB>
                    <a:solidFill>
                      <a:srgbClr val="E7E7E7"/>
                    </a:solidFill>
                  </a:tcPr>
                </a:tc>
                <a:tc rowSpan="3">
                  <a:txBody>
                    <a:bodyPr/>
                    <a:lstStyle/>
                    <a:p>
                      <a:pPr marL="342900" lvl="0" indent="-342900">
                        <a:lnSpc>
                          <a:spcPct val="107000"/>
                        </a:lnSpc>
                        <a:spcAft>
                          <a:spcPts val="0"/>
                        </a:spcAft>
                        <a:buFont typeface="Symbol" panose="05050102010706020507" pitchFamily="18" charset="2"/>
                        <a:buChar char=""/>
                      </a:pPr>
                      <a:r>
                        <a:rPr lang="nl-NL" sz="800" dirty="0" smtClean="0">
                          <a:effectLst/>
                          <a:latin typeface="Calibri" panose="020F0502020204030204" pitchFamily="34" charset="0"/>
                          <a:ea typeface="Calibri" panose="020F0502020204030204" pitchFamily="34" charset="0"/>
                          <a:cs typeface="Calibri" panose="020F0502020204030204" pitchFamily="34" charset="0"/>
                        </a:rPr>
                        <a:t>Aanpassen werkwijze U4 klein trauma  </a:t>
                      </a:r>
                      <a:endParaRPr lang="nl-NL" sz="800" baseline="0" dirty="0" smtClean="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07000"/>
                        </a:lnSpc>
                        <a:spcAft>
                          <a:spcPts val="0"/>
                        </a:spcAft>
                        <a:buFont typeface="Symbol" panose="05050102010706020507" pitchFamily="18" charset="2"/>
                        <a:buChar char=""/>
                      </a:pPr>
                      <a:r>
                        <a:rPr lang="nl-NL" sz="800" baseline="0" dirty="0" smtClean="0">
                          <a:effectLst/>
                          <a:latin typeface="Calibri" panose="020F0502020204030204" pitchFamily="34" charset="0"/>
                          <a:ea typeface="Calibri" panose="020F0502020204030204" pitchFamily="34" charset="0"/>
                          <a:cs typeface="Calibri" panose="020F0502020204030204" pitchFamily="34" charset="0"/>
                        </a:rPr>
                        <a:t>U2 </a:t>
                      </a:r>
                      <a:r>
                        <a:rPr lang="nl-NL" sz="800" baseline="0" dirty="0" err="1" smtClean="0">
                          <a:effectLst/>
                          <a:latin typeface="Calibri" panose="020F0502020204030204" pitchFamily="34" charset="0"/>
                          <a:ea typeface="Calibri" panose="020F0502020204030204" pitchFamily="34" charset="0"/>
                          <a:cs typeface="Calibri" panose="020F0502020204030204" pitchFamily="34" charset="0"/>
                        </a:rPr>
                        <a:t>covid</a:t>
                      </a:r>
                      <a:r>
                        <a:rPr lang="nl-NL" sz="800" baseline="0" dirty="0" smtClean="0">
                          <a:effectLst/>
                          <a:latin typeface="Calibri" panose="020F0502020204030204" pitchFamily="34" charset="0"/>
                          <a:ea typeface="Calibri" panose="020F0502020204030204" pitchFamily="34" charset="0"/>
                          <a:cs typeface="Calibri" panose="020F0502020204030204" pitchFamily="34" charset="0"/>
                        </a:rPr>
                        <a:t> (verdachte) patiënten: beoordelen bij aankomst en saturatie meten</a:t>
                      </a:r>
                    </a:p>
                    <a:p>
                      <a:pPr marL="342900" lvl="0" indent="-342900">
                        <a:lnSpc>
                          <a:spcPct val="107000"/>
                        </a:lnSpc>
                        <a:spcAft>
                          <a:spcPts val="0"/>
                        </a:spcAft>
                        <a:buFont typeface="Symbol" panose="05050102010706020507" pitchFamily="18" charset="2"/>
                        <a:buChar char=""/>
                      </a:pPr>
                      <a:r>
                        <a:rPr lang="nl-NL" sz="800" baseline="0" dirty="0" smtClean="0">
                          <a:effectLst/>
                          <a:latin typeface="Calibri" panose="020F0502020204030204" pitchFamily="34" charset="0"/>
                          <a:ea typeface="Calibri" panose="020F0502020204030204" pitchFamily="34" charset="0"/>
                          <a:cs typeface="Calibri" panose="020F0502020204030204" pitchFamily="34" charset="0"/>
                        </a:rPr>
                        <a:t>Wachtruimte binnen voor </a:t>
                      </a:r>
                      <a:r>
                        <a:rPr lang="nl-NL" sz="800" baseline="0" dirty="0" err="1" smtClean="0">
                          <a:effectLst/>
                          <a:latin typeface="Calibri" panose="020F0502020204030204" pitchFamily="34" charset="0"/>
                          <a:ea typeface="Calibri" panose="020F0502020204030204" pitchFamily="34" charset="0"/>
                          <a:cs typeface="Calibri" panose="020F0502020204030204" pitchFamily="34" charset="0"/>
                        </a:rPr>
                        <a:t>covid</a:t>
                      </a:r>
                      <a:r>
                        <a:rPr lang="nl-NL" sz="800" baseline="0" dirty="0" smtClean="0">
                          <a:effectLst/>
                          <a:latin typeface="Calibri" panose="020F0502020204030204" pitchFamily="34" charset="0"/>
                          <a:ea typeface="Calibri" panose="020F0502020204030204" pitchFamily="34" charset="0"/>
                          <a:cs typeface="Calibri" panose="020F0502020204030204" pitchFamily="34" charset="0"/>
                        </a:rPr>
                        <a:t> (verdachte) patiënten</a:t>
                      </a:r>
                    </a:p>
                    <a:p>
                      <a:pPr marL="342900" lvl="0" indent="-342900">
                        <a:lnSpc>
                          <a:spcPct val="107000"/>
                        </a:lnSpc>
                        <a:spcAft>
                          <a:spcPts val="0"/>
                        </a:spcAft>
                        <a:buFont typeface="Symbol" panose="05050102010706020507" pitchFamily="18" charset="2"/>
                        <a:buChar char=""/>
                      </a:pPr>
                      <a:r>
                        <a:rPr lang="nl-NL" sz="800" baseline="0" dirty="0" smtClean="0">
                          <a:effectLst/>
                          <a:latin typeface="Calibri" panose="020F0502020204030204" pitchFamily="34" charset="0"/>
                          <a:ea typeface="Calibri" panose="020F0502020204030204" pitchFamily="34" charset="0"/>
                          <a:cs typeface="Calibri" panose="020F0502020204030204" pitchFamily="34" charset="0"/>
                        </a:rPr>
                        <a:t>Training regie-diensten doen voor huisartsen</a:t>
                      </a:r>
                    </a:p>
                    <a:p>
                      <a:pPr marL="342900" lvl="0" indent="-342900">
                        <a:lnSpc>
                          <a:spcPct val="107000"/>
                        </a:lnSpc>
                        <a:spcAft>
                          <a:spcPts val="0"/>
                        </a:spcAft>
                        <a:buFont typeface="Symbol" panose="05050102010706020507" pitchFamily="18" charset="2"/>
                        <a:buChar char=""/>
                      </a:pPr>
                      <a:r>
                        <a:rPr lang="nl-NL" sz="800" baseline="0" dirty="0" smtClean="0">
                          <a:effectLst/>
                          <a:latin typeface="Calibri" panose="020F0502020204030204" pitchFamily="34" charset="0"/>
                          <a:ea typeface="Calibri" panose="020F0502020204030204" pitchFamily="34" charset="0"/>
                          <a:cs typeface="Calibri" panose="020F0502020204030204" pitchFamily="34" charset="0"/>
                        </a:rPr>
                        <a:t>Veiliger systeem planning visites </a:t>
                      </a:r>
                    </a:p>
                    <a:p>
                      <a:pPr marL="0" lvl="0" indent="0">
                        <a:lnSpc>
                          <a:spcPct val="107000"/>
                        </a:lnSpc>
                        <a:spcAft>
                          <a:spcPts val="0"/>
                        </a:spcAft>
                        <a:buFont typeface="Symbol" panose="05050102010706020507" pitchFamily="18" charset="2"/>
                        <a:buNone/>
                      </a:pPr>
                      <a:endParaRPr lang="nl-NL" sz="800" baseline="0" dirty="0" smtClean="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07000"/>
                        </a:lnSpc>
                        <a:spcAft>
                          <a:spcPts val="0"/>
                        </a:spcAft>
                        <a:buFont typeface="Symbol" panose="05050102010706020507" pitchFamily="18" charset="2"/>
                        <a:buChar char=""/>
                      </a:pPr>
                      <a:endParaRPr lang="nl-NL" sz="800" dirty="0" smtClean="0">
                        <a:effectLst/>
                        <a:latin typeface="Calibri" panose="020F0502020204030204" pitchFamily="34" charset="0"/>
                        <a:ea typeface="Calibri" panose="020F0502020204030204" pitchFamily="34" charset="0"/>
                        <a:cs typeface="Calibri" panose="020F0502020204030204" pitchFamily="34" charset="0"/>
                      </a:endParaRPr>
                    </a:p>
                    <a:p>
                      <a:pPr marL="342900" lvl="0" indent="-342900">
                        <a:lnSpc>
                          <a:spcPct val="107000"/>
                        </a:lnSpc>
                        <a:spcAft>
                          <a:spcPts val="0"/>
                        </a:spcAft>
                        <a:buFont typeface="Symbol" panose="05050102010706020507" pitchFamily="18" charset="2"/>
                        <a:buChar char=""/>
                      </a:pPr>
                      <a:endParaRPr lang="nl-NL"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6433" marR="66433" marT="33216" marB="33216">
                    <a:lnL>
                      <a:noFill/>
                    </a:lnL>
                    <a:lnR>
                      <a:noFill/>
                    </a:lnR>
                    <a:lnT w="28575" cap="flat" cmpd="sng" algn="ctr">
                      <a:solidFill>
                        <a:srgbClr val="000000"/>
                      </a:solidFill>
                      <a:prstDash val="solid"/>
                      <a:round/>
                      <a:headEnd type="none" w="med" len="med"/>
                      <a:tailEnd type="none" w="med" len="med"/>
                    </a:lnT>
                    <a:lnB>
                      <a:noFill/>
                    </a:lnB>
                    <a:solidFill>
                      <a:srgbClr val="E7E7E7"/>
                    </a:solidFill>
                  </a:tcPr>
                </a:tc>
                <a:extLst>
                  <a:ext uri="{0D108BD9-81ED-4DB2-BD59-A6C34878D82A}">
                    <a16:rowId xmlns:a16="http://schemas.microsoft.com/office/drawing/2014/main" val="1605298333"/>
                  </a:ext>
                </a:extLst>
              </a:tr>
              <a:tr h="1100712">
                <a:tc>
                  <a:txBody>
                    <a:bodyPr/>
                    <a:lstStyle/>
                    <a:p>
                      <a:pPr>
                        <a:lnSpc>
                          <a:spcPct val="107000"/>
                        </a:lnSpc>
                        <a:spcAft>
                          <a:spcPts val="0"/>
                        </a:spcAft>
                      </a:pPr>
                      <a:r>
                        <a:rPr lang="nl-NL" sz="800" b="1">
                          <a:effectLst/>
                          <a:latin typeface="Calibri" panose="020F0502020204030204" pitchFamily="34" charset="0"/>
                          <a:ea typeface="Times New Roman" panose="02020603050405020304" pitchFamily="18" charset="0"/>
                          <a:cs typeface="Calibri" panose="020F0502020204030204" pitchFamily="34" charset="0"/>
                        </a:rPr>
                        <a:t>Calamiteiten:</a:t>
                      </a:r>
                      <a:r>
                        <a:rPr lang="nl-NL" sz="800">
                          <a:effectLst/>
                          <a:latin typeface="Calibri" panose="020F0502020204030204" pitchFamily="34" charset="0"/>
                          <a:ea typeface="Times New Roman" panose="02020603050405020304" pitchFamily="18" charset="0"/>
                          <a:cs typeface="Calibri" panose="020F0502020204030204" pitchFamily="34" charset="0"/>
                        </a:rPr>
                        <a:t> Een niet beoogde of onverwachte gebeurtenis die betrekking heeft op de kwaliteit van zorg en die tot de dood of een ernstig schadelijk gevolg voor de patiënt heeft geleid</a:t>
                      </a:r>
                      <a:endParaRPr lang="nl-NL" sz="800">
                        <a:effectLst/>
                        <a:latin typeface="Calibri" panose="020F0502020204030204" pitchFamily="34" charset="0"/>
                        <a:ea typeface="Calibri" panose="020F0502020204030204" pitchFamily="34" charset="0"/>
                        <a:cs typeface="Times New Roman" panose="02020603050405020304" pitchFamily="18" charset="0"/>
                      </a:endParaRPr>
                    </a:p>
                  </a:txBody>
                  <a:tcPr marL="66433" marR="66433" marT="33216" marB="33216">
                    <a:lnL>
                      <a:noFill/>
                    </a:lnL>
                    <a:lnR>
                      <a:noFill/>
                    </a:lnR>
                    <a:lnT>
                      <a:noFill/>
                    </a:lnT>
                    <a:lnB>
                      <a:noFill/>
                    </a:lnB>
                    <a:solidFill>
                      <a:srgbClr val="FFFFFF"/>
                    </a:solidFill>
                  </a:tcPr>
                </a:tc>
                <a:tc>
                  <a:txBody>
                    <a:bodyPr/>
                    <a:lstStyle/>
                    <a:p>
                      <a:pPr algn="ctr">
                        <a:lnSpc>
                          <a:spcPct val="107000"/>
                        </a:lnSpc>
                        <a:spcAft>
                          <a:spcPts val="0"/>
                        </a:spcAft>
                      </a:pPr>
                      <a:r>
                        <a:rPr lang="nl-NL" sz="1200" dirty="0" smtClean="0">
                          <a:effectLst/>
                          <a:latin typeface="+mn-lt"/>
                          <a:ea typeface="Calibri" panose="020F0502020204030204" pitchFamily="34" charset="0"/>
                          <a:cs typeface="Times New Roman" panose="02020603050405020304" pitchFamily="18" charset="0"/>
                        </a:rPr>
                        <a:t>7</a:t>
                      </a:r>
                      <a:endParaRPr lang="nl-NL" sz="1200" dirty="0">
                        <a:effectLst/>
                        <a:latin typeface="+mn-lt"/>
                        <a:ea typeface="Calibri" panose="020F0502020204030204" pitchFamily="34" charset="0"/>
                        <a:cs typeface="Times New Roman" panose="02020603050405020304" pitchFamily="18" charset="0"/>
                      </a:endParaRPr>
                    </a:p>
                  </a:txBody>
                  <a:tcPr marL="66433" marR="66433" marT="33216" marB="33216">
                    <a:lnL>
                      <a:noFill/>
                    </a:lnL>
                    <a:lnR>
                      <a:noFill/>
                    </a:lnR>
                    <a:lnT>
                      <a:noFill/>
                    </a:lnT>
                    <a:lnB>
                      <a:noFill/>
                    </a:lnB>
                    <a:solidFill>
                      <a:srgbClr val="FFFFFF"/>
                    </a:solidFill>
                  </a:tcPr>
                </a:tc>
                <a:tc>
                  <a:txBody>
                    <a:bodyPr/>
                    <a:lstStyle/>
                    <a:p>
                      <a:pPr algn="ctr">
                        <a:lnSpc>
                          <a:spcPct val="107000"/>
                        </a:lnSpc>
                        <a:spcAft>
                          <a:spcPts val="0"/>
                        </a:spcAft>
                      </a:pPr>
                      <a:r>
                        <a:rPr lang="nl-NL" sz="1200">
                          <a:effectLst/>
                          <a:latin typeface="+mn-lt"/>
                          <a:ea typeface="Times New Roman" panose="02020603050405020304" pitchFamily="18" charset="0"/>
                          <a:cs typeface="Times New Roman" panose="02020603050405020304" pitchFamily="18" charset="0"/>
                        </a:rPr>
                        <a:t>5</a:t>
                      </a:r>
                      <a:endParaRPr lang="nl-NL" sz="1200">
                        <a:effectLst/>
                        <a:latin typeface="+mn-lt"/>
                        <a:ea typeface="Calibri" panose="020F0502020204030204" pitchFamily="34" charset="0"/>
                        <a:cs typeface="Times New Roman" panose="02020603050405020304" pitchFamily="18" charset="0"/>
                      </a:endParaRPr>
                    </a:p>
                  </a:txBody>
                  <a:tcPr marL="66433" marR="66433" marT="33216" marB="33216">
                    <a:lnL>
                      <a:noFill/>
                    </a:lnL>
                    <a:lnR>
                      <a:noFill/>
                    </a:lnR>
                    <a:lnT>
                      <a:noFill/>
                    </a:lnT>
                    <a:lnB>
                      <a:noFill/>
                    </a:lnB>
                    <a:solidFill>
                      <a:srgbClr val="FFFFFF"/>
                    </a:solidFill>
                  </a:tcPr>
                </a:tc>
                <a:tc>
                  <a:txBody>
                    <a:bodyPr/>
                    <a:lstStyle/>
                    <a:p>
                      <a:pPr algn="ctr">
                        <a:lnSpc>
                          <a:spcPct val="107000"/>
                        </a:lnSpc>
                        <a:spcAft>
                          <a:spcPts val="0"/>
                        </a:spcAft>
                      </a:pPr>
                      <a:r>
                        <a:rPr lang="nl-NL" sz="1200" dirty="0">
                          <a:effectLst/>
                          <a:latin typeface="+mn-lt"/>
                          <a:ea typeface="Times New Roman" panose="02020603050405020304" pitchFamily="18" charset="0"/>
                          <a:cs typeface="Times New Roman" panose="02020603050405020304" pitchFamily="18" charset="0"/>
                        </a:rPr>
                        <a:t>7</a:t>
                      </a:r>
                      <a:endParaRPr lang="nl-NL" sz="1200" dirty="0">
                        <a:effectLst/>
                        <a:latin typeface="+mn-lt"/>
                        <a:ea typeface="Calibri" panose="020F0502020204030204" pitchFamily="34" charset="0"/>
                        <a:cs typeface="Times New Roman" panose="02020603050405020304" pitchFamily="18" charset="0"/>
                      </a:endParaRPr>
                    </a:p>
                  </a:txBody>
                  <a:tcPr marL="66433" marR="66433" marT="33216" marB="33216">
                    <a:lnL>
                      <a:noFill/>
                    </a:lnL>
                    <a:lnR>
                      <a:noFill/>
                    </a:lnR>
                    <a:lnT>
                      <a:noFill/>
                    </a:lnT>
                    <a:lnB>
                      <a:noFill/>
                    </a:lnB>
                    <a:solidFill>
                      <a:srgbClr val="FFFFFF"/>
                    </a:solidFill>
                  </a:tcPr>
                </a:tc>
                <a:tc>
                  <a:txBody>
                    <a:bodyPr/>
                    <a:lstStyle/>
                    <a:p>
                      <a:pPr algn="ctr">
                        <a:lnSpc>
                          <a:spcPct val="107000"/>
                        </a:lnSpc>
                        <a:spcAft>
                          <a:spcPts val="0"/>
                        </a:spcAft>
                      </a:pPr>
                      <a:r>
                        <a:rPr lang="nl-NL" sz="1200">
                          <a:effectLst/>
                          <a:latin typeface="+mn-lt"/>
                          <a:ea typeface="Times New Roman" panose="02020603050405020304" pitchFamily="18" charset="0"/>
                          <a:cs typeface="Times New Roman" panose="02020603050405020304" pitchFamily="18" charset="0"/>
                        </a:rPr>
                        <a:t>7</a:t>
                      </a:r>
                      <a:endParaRPr lang="nl-NL" sz="1200">
                        <a:effectLst/>
                        <a:latin typeface="+mn-lt"/>
                        <a:ea typeface="Calibri" panose="020F0502020204030204" pitchFamily="34" charset="0"/>
                        <a:cs typeface="Times New Roman" panose="02020603050405020304" pitchFamily="18" charset="0"/>
                      </a:endParaRPr>
                    </a:p>
                  </a:txBody>
                  <a:tcPr marL="66433" marR="66433" marT="33216" marB="33216">
                    <a:lnL>
                      <a:noFill/>
                    </a:lnL>
                    <a:lnR>
                      <a:noFill/>
                    </a:lnR>
                    <a:lnT>
                      <a:noFill/>
                    </a:lnT>
                    <a:lnB>
                      <a:noFill/>
                    </a:lnB>
                    <a:solidFill>
                      <a:srgbClr val="FFFFFF"/>
                    </a:solidFill>
                  </a:tcPr>
                </a:tc>
                <a:tc vMerge="1">
                  <a:txBody>
                    <a:bodyPr/>
                    <a:lstStyle/>
                    <a:p>
                      <a:endParaRPr lang="nl-NL"/>
                    </a:p>
                  </a:txBody>
                  <a:tcPr/>
                </a:tc>
                <a:extLst>
                  <a:ext uri="{0D108BD9-81ED-4DB2-BD59-A6C34878D82A}">
                    <a16:rowId xmlns:a16="http://schemas.microsoft.com/office/drawing/2014/main" val="4084128889"/>
                  </a:ext>
                </a:extLst>
              </a:tr>
              <a:tr h="1244554">
                <a:tc>
                  <a:txBody>
                    <a:bodyPr/>
                    <a:lstStyle/>
                    <a:p>
                      <a:pPr>
                        <a:lnSpc>
                          <a:spcPct val="107000"/>
                        </a:lnSpc>
                        <a:spcAft>
                          <a:spcPts val="0"/>
                        </a:spcAft>
                      </a:pPr>
                      <a:r>
                        <a:rPr lang="nl-NL" sz="800" b="1">
                          <a:effectLst/>
                          <a:latin typeface="Calibri" panose="020F0502020204030204" pitchFamily="34" charset="0"/>
                          <a:ea typeface="Times New Roman" panose="02020603050405020304" pitchFamily="18" charset="0"/>
                          <a:cs typeface="Calibri" panose="020F0502020204030204" pitchFamily="34" charset="0"/>
                        </a:rPr>
                        <a:t>Incidenten</a:t>
                      </a:r>
                      <a:r>
                        <a:rPr lang="nl-NL" sz="800">
                          <a:effectLst/>
                          <a:latin typeface="Calibri" panose="020F0502020204030204" pitchFamily="34" charset="0"/>
                          <a:ea typeface="Times New Roman" panose="02020603050405020304" pitchFamily="18" charset="0"/>
                          <a:cs typeface="Calibri" panose="020F0502020204030204" pitchFamily="34" charset="0"/>
                        </a:rPr>
                        <a:t>: Een niet beoogde of onverwachte gebeurtenis die betrekking heeft op de kwaliteit van zorg en heeft geleid, had kunnen leiden of zou kunnen leiden tot schade bij de patiënt.</a:t>
                      </a:r>
                      <a:endParaRPr lang="nl-NL" sz="800">
                        <a:effectLst/>
                        <a:latin typeface="Calibri" panose="020F0502020204030204" pitchFamily="34" charset="0"/>
                        <a:ea typeface="Calibri" panose="020F0502020204030204" pitchFamily="34" charset="0"/>
                        <a:cs typeface="Times New Roman" panose="02020603050405020304" pitchFamily="18" charset="0"/>
                      </a:endParaRPr>
                    </a:p>
                  </a:txBody>
                  <a:tcPr marL="66433" marR="66433" marT="33216" marB="33216">
                    <a:lnL>
                      <a:noFill/>
                    </a:lnL>
                    <a:lnR>
                      <a:noFill/>
                    </a:lnR>
                    <a:lnT>
                      <a:noFill/>
                    </a:lnT>
                    <a:lnB>
                      <a:noFill/>
                    </a:lnB>
                    <a:solidFill>
                      <a:srgbClr val="E7E7E7"/>
                    </a:solidFill>
                  </a:tcPr>
                </a:tc>
                <a:tc>
                  <a:txBody>
                    <a:bodyPr/>
                    <a:lstStyle/>
                    <a:p>
                      <a:pPr algn="ctr">
                        <a:lnSpc>
                          <a:spcPct val="107000"/>
                        </a:lnSpc>
                        <a:spcAft>
                          <a:spcPts val="0"/>
                        </a:spcAft>
                      </a:pPr>
                      <a:r>
                        <a:rPr lang="nl-NL" sz="1200" dirty="0" smtClean="0">
                          <a:effectLst/>
                          <a:latin typeface="+mn-lt"/>
                          <a:ea typeface="Calibri" panose="020F0502020204030204" pitchFamily="34" charset="0"/>
                          <a:cs typeface="Times New Roman" panose="02020603050405020304" pitchFamily="18" charset="0"/>
                        </a:rPr>
                        <a:t>18</a:t>
                      </a:r>
                      <a:endParaRPr lang="nl-NL" sz="1200" dirty="0">
                        <a:effectLst/>
                        <a:latin typeface="+mn-lt"/>
                        <a:ea typeface="Calibri" panose="020F0502020204030204" pitchFamily="34" charset="0"/>
                        <a:cs typeface="Times New Roman" panose="02020603050405020304" pitchFamily="18" charset="0"/>
                      </a:endParaRPr>
                    </a:p>
                  </a:txBody>
                  <a:tcPr marL="66433" marR="66433" marT="33216" marB="33216">
                    <a:lnL>
                      <a:noFill/>
                    </a:lnL>
                    <a:lnR>
                      <a:noFill/>
                    </a:lnR>
                    <a:lnT>
                      <a:noFill/>
                    </a:lnT>
                    <a:lnB>
                      <a:noFill/>
                    </a:lnB>
                    <a:solidFill>
                      <a:srgbClr val="E7E7E7"/>
                    </a:solidFill>
                  </a:tcPr>
                </a:tc>
                <a:tc>
                  <a:txBody>
                    <a:bodyPr/>
                    <a:lstStyle/>
                    <a:p>
                      <a:pPr algn="ctr">
                        <a:lnSpc>
                          <a:spcPct val="107000"/>
                        </a:lnSpc>
                        <a:spcAft>
                          <a:spcPts val="0"/>
                        </a:spcAft>
                      </a:pPr>
                      <a:r>
                        <a:rPr lang="nl-NL" sz="1200">
                          <a:effectLst/>
                          <a:latin typeface="+mn-lt"/>
                          <a:ea typeface="Times New Roman" panose="02020603050405020304" pitchFamily="18" charset="0"/>
                          <a:cs typeface="Times New Roman" panose="02020603050405020304" pitchFamily="18" charset="0"/>
                        </a:rPr>
                        <a:t>11</a:t>
                      </a:r>
                      <a:endParaRPr lang="nl-NL" sz="1200">
                        <a:effectLst/>
                        <a:latin typeface="+mn-lt"/>
                        <a:ea typeface="Calibri" panose="020F0502020204030204" pitchFamily="34" charset="0"/>
                        <a:cs typeface="Times New Roman" panose="02020603050405020304" pitchFamily="18" charset="0"/>
                      </a:endParaRPr>
                    </a:p>
                  </a:txBody>
                  <a:tcPr marL="66433" marR="66433" marT="33216" marB="33216">
                    <a:lnL>
                      <a:noFill/>
                    </a:lnL>
                    <a:lnR>
                      <a:noFill/>
                    </a:lnR>
                    <a:lnT>
                      <a:noFill/>
                    </a:lnT>
                    <a:lnB>
                      <a:noFill/>
                    </a:lnB>
                    <a:solidFill>
                      <a:srgbClr val="E7E7E7"/>
                    </a:solidFill>
                  </a:tcPr>
                </a:tc>
                <a:tc>
                  <a:txBody>
                    <a:bodyPr/>
                    <a:lstStyle/>
                    <a:p>
                      <a:pPr algn="ctr">
                        <a:lnSpc>
                          <a:spcPct val="107000"/>
                        </a:lnSpc>
                        <a:spcAft>
                          <a:spcPts val="0"/>
                        </a:spcAft>
                      </a:pPr>
                      <a:r>
                        <a:rPr lang="nl-NL" sz="1200" dirty="0">
                          <a:effectLst/>
                          <a:latin typeface="+mn-lt"/>
                          <a:ea typeface="Times New Roman" panose="02020603050405020304" pitchFamily="18" charset="0"/>
                          <a:cs typeface="Times New Roman" panose="02020603050405020304" pitchFamily="18" charset="0"/>
                        </a:rPr>
                        <a:t>9</a:t>
                      </a:r>
                      <a:endParaRPr lang="nl-NL" sz="1200" dirty="0">
                        <a:effectLst/>
                        <a:latin typeface="+mn-lt"/>
                        <a:ea typeface="Calibri" panose="020F0502020204030204" pitchFamily="34" charset="0"/>
                        <a:cs typeface="Times New Roman" panose="02020603050405020304" pitchFamily="18" charset="0"/>
                      </a:endParaRPr>
                    </a:p>
                  </a:txBody>
                  <a:tcPr marL="66433" marR="66433" marT="33216" marB="33216">
                    <a:lnL>
                      <a:noFill/>
                    </a:lnL>
                    <a:lnR>
                      <a:noFill/>
                    </a:lnR>
                    <a:lnT>
                      <a:noFill/>
                    </a:lnT>
                    <a:lnB>
                      <a:noFill/>
                    </a:lnB>
                    <a:solidFill>
                      <a:srgbClr val="E7E7E7"/>
                    </a:solidFill>
                  </a:tcPr>
                </a:tc>
                <a:tc>
                  <a:txBody>
                    <a:bodyPr/>
                    <a:lstStyle/>
                    <a:p>
                      <a:pPr algn="ctr">
                        <a:lnSpc>
                          <a:spcPct val="107000"/>
                        </a:lnSpc>
                        <a:spcAft>
                          <a:spcPts val="0"/>
                        </a:spcAft>
                      </a:pPr>
                      <a:r>
                        <a:rPr lang="nl-NL" sz="1200" dirty="0">
                          <a:effectLst/>
                          <a:latin typeface="+mn-lt"/>
                          <a:ea typeface="Times New Roman" panose="02020603050405020304" pitchFamily="18" charset="0"/>
                          <a:cs typeface="Times New Roman" panose="02020603050405020304" pitchFamily="18" charset="0"/>
                        </a:rPr>
                        <a:t>12</a:t>
                      </a:r>
                      <a:endParaRPr lang="nl-NL" sz="1200" dirty="0">
                        <a:effectLst/>
                        <a:latin typeface="+mn-lt"/>
                        <a:ea typeface="Calibri" panose="020F0502020204030204" pitchFamily="34" charset="0"/>
                        <a:cs typeface="Times New Roman" panose="02020603050405020304" pitchFamily="18" charset="0"/>
                      </a:endParaRPr>
                    </a:p>
                  </a:txBody>
                  <a:tcPr marL="66433" marR="66433" marT="33216" marB="33216">
                    <a:lnL>
                      <a:noFill/>
                    </a:lnL>
                    <a:lnR>
                      <a:noFill/>
                    </a:lnR>
                    <a:lnT>
                      <a:noFill/>
                    </a:lnT>
                    <a:lnB>
                      <a:noFill/>
                    </a:lnB>
                    <a:solidFill>
                      <a:srgbClr val="E7E7E7"/>
                    </a:solidFill>
                  </a:tcPr>
                </a:tc>
                <a:tc vMerge="1">
                  <a:txBody>
                    <a:bodyPr/>
                    <a:lstStyle/>
                    <a:p>
                      <a:endParaRPr lang="nl-NL"/>
                    </a:p>
                  </a:txBody>
                  <a:tcPr/>
                </a:tc>
                <a:extLst>
                  <a:ext uri="{0D108BD9-81ED-4DB2-BD59-A6C34878D82A}">
                    <a16:rowId xmlns:a16="http://schemas.microsoft.com/office/drawing/2014/main" val="2363678072"/>
                  </a:ext>
                </a:extLst>
              </a:tr>
              <a:tr h="353592">
                <a:tc>
                  <a:txBody>
                    <a:bodyPr/>
                    <a:lstStyle/>
                    <a:p>
                      <a:pPr algn="r">
                        <a:lnSpc>
                          <a:spcPct val="107000"/>
                        </a:lnSpc>
                        <a:spcAft>
                          <a:spcPts val="0"/>
                        </a:spcAft>
                      </a:pPr>
                      <a:r>
                        <a:rPr lang="nl-NL" sz="800">
                          <a:effectLst/>
                          <a:latin typeface="Calibri" panose="020F0502020204030204" pitchFamily="34" charset="0"/>
                          <a:ea typeface="Times New Roman" panose="02020603050405020304" pitchFamily="18" charset="0"/>
                          <a:cs typeface="Calibri" panose="020F0502020204030204" pitchFamily="34" charset="0"/>
                        </a:rPr>
                        <a:t> </a:t>
                      </a:r>
                      <a:endParaRPr lang="nl-NL" sz="800">
                        <a:effectLst/>
                        <a:latin typeface="Calibri" panose="020F0502020204030204" pitchFamily="34" charset="0"/>
                        <a:ea typeface="Calibri" panose="020F0502020204030204" pitchFamily="34" charset="0"/>
                        <a:cs typeface="Times New Roman" panose="02020603050405020304" pitchFamily="18" charset="0"/>
                      </a:endParaRPr>
                    </a:p>
                  </a:txBody>
                  <a:tcPr marL="66433" marR="66433" marT="33216" marB="33216">
                    <a:lnL>
                      <a:noFill/>
                    </a:lnL>
                    <a:lnR>
                      <a:noFill/>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endParaRPr lang="nl-NL"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6433" marR="66433" marT="33216" marB="33216">
                    <a:lnL>
                      <a:noFill/>
                    </a:lnL>
                    <a:lnR>
                      <a:noFill/>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nl-NL" sz="1300">
                          <a:effectLst/>
                          <a:latin typeface="Arial" panose="020B0604020202020204" pitchFamily="34" charset="0"/>
                          <a:ea typeface="Times New Roman" panose="02020603050405020304" pitchFamily="18" charset="0"/>
                          <a:cs typeface="Times New Roman" panose="02020603050405020304" pitchFamily="18" charset="0"/>
                        </a:rPr>
                        <a:t> </a:t>
                      </a:r>
                      <a:endParaRPr lang="nl-NL" sz="800">
                        <a:effectLst/>
                        <a:latin typeface="Calibri" panose="020F0502020204030204" pitchFamily="34" charset="0"/>
                        <a:ea typeface="Calibri" panose="020F0502020204030204" pitchFamily="34" charset="0"/>
                        <a:cs typeface="Times New Roman" panose="02020603050405020304" pitchFamily="18" charset="0"/>
                      </a:endParaRPr>
                    </a:p>
                  </a:txBody>
                  <a:tcPr marL="66433" marR="66433" marT="33216" marB="33216">
                    <a:lnL>
                      <a:noFill/>
                    </a:lnL>
                    <a:lnR>
                      <a:noFill/>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nl-NL" sz="1300">
                          <a:effectLst/>
                          <a:latin typeface="Arial" panose="020B0604020202020204" pitchFamily="34" charset="0"/>
                          <a:ea typeface="Times New Roman" panose="02020603050405020304" pitchFamily="18" charset="0"/>
                          <a:cs typeface="Times New Roman" panose="02020603050405020304" pitchFamily="18" charset="0"/>
                        </a:rPr>
                        <a:t> </a:t>
                      </a:r>
                      <a:endParaRPr lang="nl-NL" sz="800">
                        <a:effectLst/>
                        <a:latin typeface="Calibri" panose="020F0502020204030204" pitchFamily="34" charset="0"/>
                        <a:ea typeface="Calibri" panose="020F0502020204030204" pitchFamily="34" charset="0"/>
                        <a:cs typeface="Times New Roman" panose="02020603050405020304" pitchFamily="18" charset="0"/>
                      </a:endParaRPr>
                    </a:p>
                  </a:txBody>
                  <a:tcPr marL="66433" marR="66433" marT="33216" marB="33216">
                    <a:lnL>
                      <a:noFill/>
                    </a:lnL>
                    <a:lnR>
                      <a:noFill/>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gn="ctr">
                        <a:lnSpc>
                          <a:spcPct val="107000"/>
                        </a:lnSpc>
                        <a:spcAft>
                          <a:spcPts val="0"/>
                        </a:spcAft>
                      </a:pPr>
                      <a:r>
                        <a:rPr lang="nl-NL" sz="1300">
                          <a:effectLst/>
                          <a:latin typeface="Arial" panose="020B0604020202020204" pitchFamily="34" charset="0"/>
                          <a:ea typeface="Times New Roman" panose="02020603050405020304" pitchFamily="18" charset="0"/>
                          <a:cs typeface="Times New Roman" panose="02020603050405020304" pitchFamily="18" charset="0"/>
                        </a:rPr>
                        <a:t> </a:t>
                      </a:r>
                      <a:endParaRPr lang="nl-NL" sz="800">
                        <a:effectLst/>
                        <a:latin typeface="Calibri" panose="020F0502020204030204" pitchFamily="34" charset="0"/>
                        <a:ea typeface="Calibri" panose="020F0502020204030204" pitchFamily="34" charset="0"/>
                        <a:cs typeface="Times New Roman" panose="02020603050405020304" pitchFamily="18" charset="0"/>
                      </a:endParaRPr>
                    </a:p>
                  </a:txBody>
                  <a:tcPr marL="66433" marR="66433" marT="33216" marB="33216">
                    <a:lnL>
                      <a:noFill/>
                    </a:lnL>
                    <a:lnR>
                      <a:noFill/>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a:lnSpc>
                          <a:spcPct val="107000"/>
                        </a:lnSpc>
                        <a:spcAft>
                          <a:spcPts val="0"/>
                        </a:spcAft>
                      </a:pPr>
                      <a:r>
                        <a:rPr lang="nl-NL" sz="1300" dirty="0">
                          <a:effectLst/>
                          <a:latin typeface="Arial" panose="020B0604020202020204" pitchFamily="34" charset="0"/>
                          <a:ea typeface="Times New Roman" panose="02020603050405020304" pitchFamily="18" charset="0"/>
                          <a:cs typeface="Times New Roman" panose="02020603050405020304" pitchFamily="18" charset="0"/>
                        </a:rPr>
                        <a:t> </a:t>
                      </a:r>
                      <a:endParaRPr lang="nl-NL" sz="800" dirty="0">
                        <a:effectLst/>
                        <a:latin typeface="Calibri" panose="020F0502020204030204" pitchFamily="34" charset="0"/>
                        <a:ea typeface="Calibri" panose="020F0502020204030204" pitchFamily="34" charset="0"/>
                        <a:cs typeface="Times New Roman" panose="02020603050405020304" pitchFamily="18" charset="0"/>
                      </a:endParaRPr>
                    </a:p>
                  </a:txBody>
                  <a:tcPr marL="66433" marR="66433" marT="33216" marB="33216">
                    <a:lnL>
                      <a:noFill/>
                    </a:lnL>
                    <a:lnR>
                      <a:noFill/>
                    </a:lnR>
                    <a:lnT>
                      <a:noFill/>
                    </a:lnT>
                    <a:lnB w="28575"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78380302"/>
                  </a:ext>
                </a:extLst>
              </a:tr>
            </a:tbl>
          </a:graphicData>
        </a:graphic>
      </p:graphicFrame>
    </p:spTree>
    <p:extLst>
      <p:ext uri="{BB962C8B-B14F-4D97-AF65-F5344CB8AC3E}">
        <p14:creationId xmlns:p14="http://schemas.microsoft.com/office/powerpoint/2010/main" val="32050472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E37326-B5A2-4D42-AC5D-9A3CB07E9A5A}" type="slidenum">
              <a:rPr kumimoji="0" lang="nl-NL" sz="45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nl-NL" sz="45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Rechthoek 2"/>
          <p:cNvSpPr/>
          <p:nvPr/>
        </p:nvSpPr>
        <p:spPr>
          <a:xfrm>
            <a:off x="611560" y="301338"/>
            <a:ext cx="3551037"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smtClean="0">
                <a:ln>
                  <a:noFill/>
                </a:ln>
                <a:solidFill>
                  <a:prstClr val="black"/>
                </a:solidFill>
                <a:effectLst/>
                <a:uLnTx/>
                <a:uFillTx/>
                <a:latin typeface="Calibri"/>
                <a:ea typeface="+mn-ea"/>
                <a:cs typeface="+mn-cs"/>
              </a:rPr>
              <a:t>HCDO: Kwaliteit en ondersteuning</a:t>
            </a:r>
            <a:endParaRPr kumimoji="0" lang="nl-NL" sz="1800" b="1" i="0" u="none" strike="noStrike" kern="1200" cap="none" spc="0" normalizeH="0" baseline="0" noProof="0" dirty="0">
              <a:ln>
                <a:noFill/>
              </a:ln>
              <a:solidFill>
                <a:srgbClr val="FF0000"/>
              </a:solidFill>
              <a:effectLst/>
              <a:uLnTx/>
              <a:uFillTx/>
              <a:latin typeface="Calibri"/>
              <a:ea typeface="+mn-ea"/>
              <a:cs typeface="+mn-cs"/>
            </a:endParaRPr>
          </a:p>
        </p:txBody>
      </p:sp>
      <p:cxnSp>
        <p:nvCxnSpPr>
          <p:cNvPr id="4" name="Rechte verbindingslijn 3"/>
          <p:cNvCxnSpPr/>
          <p:nvPr/>
        </p:nvCxnSpPr>
        <p:spPr>
          <a:xfrm>
            <a:off x="132054" y="699542"/>
            <a:ext cx="8832434" cy="0"/>
          </a:xfrm>
          <a:prstGeom prst="line">
            <a:avLst/>
          </a:prstGeom>
          <a:ln w="12700">
            <a:solidFill>
              <a:srgbClr val="003399"/>
            </a:solidFill>
          </a:ln>
        </p:spPr>
        <p:style>
          <a:lnRef idx="1">
            <a:schemeClr val="accent1"/>
          </a:lnRef>
          <a:fillRef idx="0">
            <a:schemeClr val="accent1"/>
          </a:fillRef>
          <a:effectRef idx="0">
            <a:schemeClr val="accent1"/>
          </a:effectRef>
          <a:fontRef idx="minor">
            <a:schemeClr val="tx1"/>
          </a:fontRef>
        </p:style>
      </p:cxnSp>
      <p:sp>
        <p:nvSpPr>
          <p:cNvPr id="5" name="Rechthoek 4"/>
          <p:cNvSpPr/>
          <p:nvPr/>
        </p:nvSpPr>
        <p:spPr>
          <a:xfrm>
            <a:off x="607451" y="815338"/>
            <a:ext cx="7920880" cy="769441"/>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smtClean="0">
                <a:ln>
                  <a:noFill/>
                </a:ln>
                <a:solidFill>
                  <a:prstClr val="black"/>
                </a:solidFill>
                <a:effectLst/>
                <a:uLnTx/>
                <a:uFillTx/>
                <a:latin typeface="Calibri"/>
                <a:ea typeface="+mn-ea"/>
                <a:cs typeface="+mn-cs"/>
              </a:rPr>
              <a:t>Kwaliteit en Ondersteuning (K&amp;O) houdt zich bezig met regionaal kwaliteitsbeleid, scholing, (transmurale) werkafspraken, beleidsvorming met regionale partners en ICT.  K&amp;O staat </a:t>
            </a:r>
            <a:r>
              <a:rPr kumimoji="0" lang="nl-NL" sz="1100" b="0" i="0" u="none" strike="noStrike" kern="0" cap="none" spc="0" normalizeH="0" baseline="0" noProof="0" dirty="0" smtClean="0">
                <a:ln>
                  <a:noFill/>
                </a:ln>
                <a:effectLst/>
                <a:uLnTx/>
                <a:uFillTx/>
                <a:latin typeface="Calibri"/>
                <a:ea typeface="+mn-ea"/>
                <a:cs typeface="+mn-cs"/>
              </a:rPr>
              <a:t>zowel in dienst van </a:t>
            </a:r>
            <a:r>
              <a:rPr kumimoji="0" lang="nl-NL" sz="1100" b="0" i="0" u="none" strike="noStrike" kern="0" cap="none" spc="0" normalizeH="0" baseline="0" noProof="0" dirty="0" smtClean="0">
                <a:ln>
                  <a:noFill/>
                </a:ln>
                <a:solidFill>
                  <a:prstClr val="black"/>
                </a:solidFill>
                <a:effectLst/>
                <a:uLnTx/>
                <a:uFillTx/>
                <a:latin typeface="Calibri"/>
                <a:ea typeface="+mn-ea"/>
                <a:cs typeface="+mn-cs"/>
              </a:rPr>
              <a:t>de huisartsenpraktijken als de huisartsenpost en de ketenorganisatie. Binnen K&amp;O zijn diverse commissies actief waarbij drie hoofdactiviteiten te onderscheiden zijn: deskundigheidsbevordering, (regio brede) kwaliteitsprojecten in de </a:t>
            </a:r>
            <a:r>
              <a:rPr kumimoji="0" lang="nl-NL" sz="1100" b="0" i="0" u="none" strike="noStrike" kern="0" cap="none" spc="0" normalizeH="0" baseline="0" noProof="0" dirty="0" err="1" smtClean="0">
                <a:ln>
                  <a:noFill/>
                </a:ln>
                <a:solidFill>
                  <a:prstClr val="black"/>
                </a:solidFill>
                <a:effectLst/>
                <a:uLnTx/>
                <a:uFillTx/>
                <a:latin typeface="Calibri"/>
                <a:ea typeface="+mn-ea"/>
                <a:cs typeface="+mn-cs"/>
              </a:rPr>
              <a:t>dagpraktijken</a:t>
            </a:r>
            <a:r>
              <a:rPr kumimoji="0" lang="nl-NL" sz="1100" b="0" i="0" u="none" strike="noStrike" kern="0" cap="none" spc="0" normalizeH="0" baseline="0" noProof="0" dirty="0" smtClean="0">
                <a:ln>
                  <a:noFill/>
                </a:ln>
                <a:solidFill>
                  <a:prstClr val="black"/>
                </a:solidFill>
                <a:effectLst/>
                <a:uLnTx/>
                <a:uFillTx/>
                <a:latin typeface="Calibri"/>
                <a:ea typeface="+mn-ea"/>
                <a:cs typeface="+mn-cs"/>
              </a:rPr>
              <a:t> en ICT. </a:t>
            </a:r>
            <a:endParaRPr kumimoji="0" lang="nl-NL" sz="1100" b="0" i="0" u="none" strike="noStrike" kern="0" cap="none" spc="0" normalizeH="0" baseline="0" noProof="0" dirty="0">
              <a:ln>
                <a:noFill/>
              </a:ln>
              <a:solidFill>
                <a:prstClr val="black"/>
              </a:solidFill>
              <a:effectLst/>
              <a:uLnTx/>
              <a:uFillTx/>
              <a:latin typeface="Calibri"/>
              <a:ea typeface="+mn-ea"/>
              <a:cs typeface="+mn-cs"/>
            </a:endParaRPr>
          </a:p>
        </p:txBody>
      </p:sp>
      <p:pic>
        <p:nvPicPr>
          <p:cNvPr id="6" name="Afbeelding 5">
            <a:hlinkClick r:id="rId2" action="ppaction://hlinksldjump"/>
          </p:cNvPr>
          <p:cNvPicPr>
            <a:picLocks noChangeAspect="1"/>
          </p:cNvPicPr>
          <p:nvPr/>
        </p:nvPicPr>
        <p:blipFill>
          <a:blip r:embed="rId3" cstate="print">
            <a:duotone>
              <a:prstClr val="black"/>
              <a:srgbClr val="003399">
                <a:tint val="45000"/>
                <a:satMod val="400000"/>
              </a:srgbClr>
            </a:duotone>
            <a:extLst>
              <a:ext uri="{28A0092B-C50C-407E-A947-70E740481C1C}">
                <a14:useLocalDpi xmlns:a14="http://schemas.microsoft.com/office/drawing/2010/main" val="0"/>
              </a:ext>
            </a:extLst>
          </a:blip>
          <a:stretch>
            <a:fillRect/>
          </a:stretch>
        </p:blipFill>
        <p:spPr>
          <a:xfrm>
            <a:off x="251520" y="388261"/>
            <a:ext cx="195486" cy="195486"/>
          </a:xfrm>
          <a:prstGeom prst="rect">
            <a:avLst/>
          </a:prstGeom>
          <a:noFill/>
          <a:ln>
            <a:noFill/>
          </a:ln>
        </p:spPr>
      </p:pic>
      <p:sp>
        <p:nvSpPr>
          <p:cNvPr id="9" name="Rechthoek 8"/>
          <p:cNvSpPr/>
          <p:nvPr/>
        </p:nvSpPr>
        <p:spPr>
          <a:xfrm>
            <a:off x="685771" y="1700574"/>
            <a:ext cx="2198594" cy="3323987"/>
          </a:xfrm>
          <a:prstGeom prst="rect">
            <a:avLst/>
          </a:prstGeom>
          <a:solidFill>
            <a:schemeClr val="bg1"/>
          </a:solidFill>
          <a:ln>
            <a:solidFill>
              <a:srgbClr val="009900"/>
            </a:solidFill>
          </a:ln>
        </p:spPr>
        <p:style>
          <a:lnRef idx="2">
            <a:schemeClr val="accent3"/>
          </a:lnRef>
          <a:fillRef idx="1">
            <a:schemeClr val="lt1"/>
          </a:fillRef>
          <a:effectRef idx="0">
            <a:schemeClr val="accent3"/>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1" i="1" u="none" strike="noStrike" kern="1200" cap="none" spc="0" normalizeH="0" baseline="0" noProof="0" dirty="0" smtClean="0">
                <a:ln>
                  <a:noFill/>
                </a:ln>
                <a:solidFill>
                  <a:schemeClr val="tx1"/>
                </a:solidFill>
                <a:effectLst/>
                <a:uLnTx/>
                <a:uFillTx/>
                <a:latin typeface="Calibri"/>
              </a:rPr>
              <a:t>Thema’s 2021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i="0" u="none" strike="noStrike" kern="1200" cap="none" spc="0" normalizeH="0" baseline="0" noProof="0" dirty="0" smtClean="0">
                <a:ln>
                  <a:noFill/>
                </a:ln>
                <a:solidFill>
                  <a:schemeClr val="tx1"/>
                </a:solidFill>
                <a:effectLst/>
                <a:uLnTx/>
                <a:uFillTx/>
                <a:latin typeface="Calibri"/>
              </a:rPr>
              <a:t>Ook in 2021 heeft Corona </a:t>
            </a:r>
            <a:r>
              <a:rPr lang="nl-NL" sz="1000" noProof="0" dirty="0" smtClean="0">
                <a:solidFill>
                  <a:schemeClr val="tx1"/>
                </a:solidFill>
                <a:latin typeface="Calibri"/>
              </a:rPr>
              <a:t>een deel van de projecten stilgelegd.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000" dirty="0" smtClean="0">
                <a:solidFill>
                  <a:schemeClr val="tx1"/>
                </a:solidFill>
                <a:latin typeface="Calibri"/>
              </a:rPr>
              <a:t>Alle praktijken die geaccrediteerd zijn, hebben hun 3 jaarlijkse audit gehad en hebben het certificaat verlengd.</a:t>
            </a:r>
            <a:r>
              <a:rPr lang="nl-NL" sz="1000" noProof="0" dirty="0" smtClean="0">
                <a:solidFill>
                  <a:schemeClr val="tx1"/>
                </a:solidFill>
                <a:latin typeface="Calibri"/>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000" noProof="0" dirty="0" smtClean="0">
                <a:solidFill>
                  <a:schemeClr val="tx1"/>
                </a:solidFill>
                <a:latin typeface="Calibri"/>
              </a:rPr>
              <a:t>Kennistoets voor doktersassistentes: Alle doktersassistentes en </a:t>
            </a:r>
            <a:r>
              <a:rPr lang="nl-NL" sz="1000" noProof="0" dirty="0" err="1" smtClean="0">
                <a:solidFill>
                  <a:schemeClr val="tx1"/>
                </a:solidFill>
                <a:latin typeface="Calibri"/>
              </a:rPr>
              <a:t>triagisten</a:t>
            </a:r>
            <a:r>
              <a:rPr lang="nl-NL" sz="1000" noProof="0" dirty="0" smtClean="0">
                <a:solidFill>
                  <a:schemeClr val="tx1"/>
                </a:solidFill>
                <a:latin typeface="Calibri"/>
              </a:rPr>
              <a:t> kunnen zich aanmelden voor de ‘ochtendspits’. Zij ontvangen wekelijks een vraag in de mail waar na beantwoording nadere uitleg volgt over het onderwerp. </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000" dirty="0" smtClean="0">
                <a:solidFill>
                  <a:schemeClr val="tx1"/>
                </a:solidFill>
                <a:latin typeface="Calibri"/>
              </a:rPr>
              <a:t>Ter ondersteuning van de huisartsenpraktijken is een nieuw traject gestart om de informatiebeveiliging op orde te brengen.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smtClean="0">
                <a:ln>
                  <a:noFill/>
                </a:ln>
                <a:solidFill>
                  <a:schemeClr val="tx1"/>
                </a:solidFill>
                <a:effectLst/>
                <a:uLnTx/>
                <a:uFillTx/>
                <a:latin typeface="Calibri"/>
                <a:ea typeface="+mn-ea"/>
                <a:cs typeface="+mn-cs"/>
              </a:rPr>
              <a:t>Er is een keuze gemaakt voor nieuwe spoedkoffers</a:t>
            </a:r>
            <a:r>
              <a:rPr kumimoji="0" lang="nl-NL" sz="1000" b="0" i="0" u="none" strike="noStrike" kern="1200" cap="none" spc="0" normalizeH="0" noProof="0" dirty="0" smtClean="0">
                <a:ln>
                  <a:noFill/>
                </a:ln>
                <a:solidFill>
                  <a:schemeClr val="tx1"/>
                </a:solidFill>
                <a:effectLst/>
                <a:uLnTx/>
                <a:uFillTx/>
                <a:latin typeface="Calibri"/>
                <a:ea typeface="+mn-ea"/>
                <a:cs typeface="+mn-cs"/>
              </a:rPr>
              <a:t> voor huisartsen die gebruikersvriendelijker zijn. </a:t>
            </a:r>
            <a:endParaRPr kumimoji="0" lang="nl-NL" sz="1000" b="0" i="0" u="none" strike="noStrike" kern="1200" cap="none" spc="0" normalizeH="0" baseline="0" noProof="0" dirty="0" smtClean="0">
              <a:ln>
                <a:noFill/>
              </a:ln>
              <a:solidFill>
                <a:schemeClr val="tx1"/>
              </a:solidFill>
              <a:effectLst/>
              <a:uLnTx/>
              <a:uFillTx/>
              <a:latin typeface="Calibri"/>
              <a:ea typeface="+mn-ea"/>
              <a:cs typeface="+mn-cs"/>
            </a:endParaRPr>
          </a:p>
        </p:txBody>
      </p:sp>
      <p:sp>
        <p:nvSpPr>
          <p:cNvPr id="10" name="Rechthoek 9"/>
          <p:cNvSpPr/>
          <p:nvPr/>
        </p:nvSpPr>
        <p:spPr>
          <a:xfrm>
            <a:off x="3303866" y="1700574"/>
            <a:ext cx="5804638" cy="3323987"/>
          </a:xfrm>
          <a:prstGeom prst="rect">
            <a:avLst/>
          </a:prstGeom>
          <a:solidFill>
            <a:schemeClr val="bg1"/>
          </a:solidFill>
          <a:ln>
            <a:solidFill>
              <a:srgbClr val="009900"/>
            </a:solidFill>
          </a:ln>
        </p:spPr>
        <p:style>
          <a:lnRef idx="2">
            <a:schemeClr val="accent3"/>
          </a:lnRef>
          <a:fillRef idx="1">
            <a:schemeClr val="lt1"/>
          </a:fillRef>
          <a:effectRef idx="0">
            <a:schemeClr val="accent3"/>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1" i="1" u="none" strike="noStrike" kern="1200" cap="none" spc="0" normalizeH="0" baseline="0" noProof="0" dirty="0" smtClean="0">
                <a:ln>
                  <a:noFill/>
                </a:ln>
                <a:solidFill>
                  <a:schemeClr val="tx1"/>
                </a:solidFill>
                <a:effectLst/>
                <a:uLnTx/>
                <a:uFillTx/>
                <a:latin typeface="Calibri"/>
                <a:ea typeface="+mn-ea"/>
                <a:cs typeface="+mn-cs"/>
              </a:rPr>
              <a:t>Deskundigheidsbevordering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0" i="1" u="none" strike="noStrike" kern="1200" cap="none" spc="0" normalizeH="0" baseline="0" noProof="0" dirty="0" smtClean="0">
                <a:ln>
                  <a:noFill/>
                </a:ln>
                <a:solidFill>
                  <a:schemeClr val="tx1"/>
                </a:solidFill>
                <a:effectLst/>
                <a:uLnTx/>
                <a:uFillTx/>
                <a:latin typeface="Calibri"/>
                <a:ea typeface="+mn-ea"/>
                <a:cs typeface="+mn-cs"/>
              </a:rPr>
              <a:t>WDH: </a:t>
            </a:r>
            <a:r>
              <a:rPr kumimoji="0" lang="nl-NL" sz="1000" b="0" i="0" u="none" strike="noStrike" kern="1200" cap="none" spc="0" normalizeH="0" baseline="0" noProof="0" dirty="0" smtClean="0">
                <a:ln>
                  <a:noFill/>
                </a:ln>
                <a:solidFill>
                  <a:schemeClr val="tx1"/>
                </a:solidFill>
                <a:effectLst/>
                <a:uLnTx/>
                <a:uFillTx/>
                <a:latin typeface="Calibri"/>
                <a:ea typeface="+mn-ea"/>
                <a:cs typeface="+mn-cs"/>
              </a:rPr>
              <a:t>een greep uit de onderwerpen voor </a:t>
            </a:r>
            <a:r>
              <a:rPr kumimoji="0" lang="nl-NL" sz="1000" b="0" i="1" u="none" strike="noStrike" kern="1200" cap="none" spc="0" normalizeH="0" baseline="0" noProof="0" dirty="0" smtClean="0">
                <a:ln>
                  <a:noFill/>
                </a:ln>
                <a:solidFill>
                  <a:schemeClr val="tx1"/>
                </a:solidFill>
                <a:effectLst/>
                <a:uLnTx/>
                <a:uFillTx/>
                <a:latin typeface="Calibri"/>
                <a:ea typeface="+mn-ea"/>
                <a:cs typeface="+mn-cs"/>
              </a:rPr>
              <a:t>huisartsen</a:t>
            </a:r>
            <a:r>
              <a:rPr kumimoji="0" lang="nl-NL" sz="1000" b="0" i="0" u="none" strike="noStrike" kern="1200" cap="none" spc="0" normalizeH="0" baseline="0" noProof="0" dirty="0" smtClean="0">
                <a:ln>
                  <a:noFill/>
                </a:ln>
                <a:solidFill>
                  <a:schemeClr val="tx1"/>
                </a:solidFill>
                <a:effectLst/>
                <a:uLnTx/>
                <a:uFillTx/>
                <a:latin typeface="Calibri"/>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000" dirty="0" smtClean="0">
                <a:solidFill>
                  <a:schemeClr val="tx1"/>
                </a:solidFill>
                <a:latin typeface="Calibri"/>
              </a:rPr>
              <a:t>Smart </a:t>
            </a:r>
            <a:r>
              <a:rPr lang="nl-NL" sz="1000" dirty="0" err="1" smtClean="0">
                <a:solidFill>
                  <a:schemeClr val="tx1"/>
                </a:solidFill>
                <a:latin typeface="Calibri"/>
              </a:rPr>
              <a:t>typing</a:t>
            </a:r>
            <a:r>
              <a:rPr lang="nl-NL" sz="1000" dirty="0" smtClean="0">
                <a:solidFill>
                  <a:schemeClr val="tx1"/>
                </a:solidFill>
                <a:latin typeface="Calibri"/>
              </a:rPr>
              <a:t> (online)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000" b="0" i="0" u="none" strike="noStrike" kern="1200" cap="none" spc="0" normalizeH="0" baseline="0" noProof="0" dirty="0" smtClean="0">
                <a:ln>
                  <a:noFill/>
                </a:ln>
                <a:solidFill>
                  <a:schemeClr val="tx1"/>
                </a:solidFill>
                <a:effectLst/>
                <a:uLnTx/>
                <a:uFillTx/>
                <a:latin typeface="Calibri"/>
                <a:ea typeface="+mn-ea"/>
                <a:cs typeface="+mn-cs"/>
              </a:rPr>
              <a:t>Nascholing palliatieve</a:t>
            </a:r>
            <a:r>
              <a:rPr kumimoji="0" lang="nl-NL" sz="1000" b="0" i="0" u="none" strike="noStrike" kern="1200" cap="none" spc="0" normalizeH="0" noProof="0" dirty="0" smtClean="0">
                <a:ln>
                  <a:noFill/>
                </a:ln>
                <a:solidFill>
                  <a:schemeClr val="tx1"/>
                </a:solidFill>
                <a:effectLst/>
                <a:uLnTx/>
                <a:uFillTx/>
                <a:latin typeface="Calibri"/>
                <a:ea typeface="+mn-ea"/>
                <a:cs typeface="+mn-cs"/>
              </a:rPr>
              <a:t> zorg, bewust afzien van eten en drinken (online)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000" baseline="0" dirty="0" smtClean="0">
                <a:solidFill>
                  <a:schemeClr val="tx1"/>
                </a:solidFill>
                <a:latin typeface="Calibri"/>
              </a:rPr>
              <a:t>Nascholing</a:t>
            </a:r>
            <a:r>
              <a:rPr lang="nl-NL" sz="1000" dirty="0" smtClean="0">
                <a:solidFill>
                  <a:schemeClr val="tx1"/>
                </a:solidFill>
                <a:latin typeface="Calibri"/>
              </a:rPr>
              <a:t> m</a:t>
            </a:r>
            <a:r>
              <a:rPr lang="nl-NL" sz="1000" baseline="0" dirty="0" smtClean="0">
                <a:solidFill>
                  <a:schemeClr val="tx1"/>
                </a:solidFill>
                <a:latin typeface="Calibri"/>
              </a:rPr>
              <a:t>ammacarcinoom</a:t>
            </a:r>
            <a:r>
              <a:rPr lang="nl-NL" sz="1000" dirty="0" smtClean="0">
                <a:solidFill>
                  <a:schemeClr val="tx1"/>
                </a:solidFill>
                <a:latin typeface="Calibri"/>
              </a:rPr>
              <a:t> (online)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000" b="0" i="0" u="none" strike="noStrike" kern="1200" cap="none" spc="0" normalizeH="0" baseline="0" noProof="0" dirty="0" smtClean="0">
                <a:ln>
                  <a:noFill/>
                </a:ln>
                <a:solidFill>
                  <a:schemeClr val="tx1"/>
                </a:solidFill>
                <a:effectLst/>
                <a:uLnTx/>
                <a:uFillTx/>
                <a:latin typeface="Calibri"/>
                <a:ea typeface="+mn-ea"/>
                <a:cs typeface="+mn-cs"/>
              </a:rPr>
              <a:t>KIP-cursus</a:t>
            </a:r>
            <a:r>
              <a:rPr kumimoji="0" lang="nl-NL" sz="1000" b="0" i="0" u="none" strike="noStrike" kern="1200" cap="none" spc="0" normalizeH="0" noProof="0" dirty="0" smtClean="0">
                <a:ln>
                  <a:noFill/>
                </a:ln>
                <a:solidFill>
                  <a:schemeClr val="tx1"/>
                </a:solidFill>
                <a:effectLst/>
                <a:uLnTx/>
                <a:uFillTx/>
                <a:latin typeface="Calibri"/>
                <a:ea typeface="+mn-ea"/>
                <a:cs typeface="+mn-cs"/>
              </a:rPr>
              <a:t> samen met de specialisten van het Deventer </a:t>
            </a:r>
            <a:r>
              <a:rPr lang="nl-NL" sz="1000" dirty="0" smtClean="0">
                <a:solidFill>
                  <a:schemeClr val="tx1"/>
                </a:solidFill>
                <a:latin typeface="Calibri"/>
              </a:rPr>
              <a:t>Ziekenhuis</a:t>
            </a:r>
            <a:endParaRPr kumimoji="0" lang="nl-NL" sz="1000" b="0" i="0" u="none" strike="noStrike" kern="1200" cap="none" spc="0" normalizeH="0" baseline="0" noProof="0" dirty="0" smtClean="0">
              <a:ln>
                <a:noFill/>
              </a:ln>
              <a:solidFill>
                <a:schemeClr val="tx1"/>
              </a:solidFill>
              <a:effectLst/>
              <a:uLnTx/>
              <a:uFillTx/>
              <a:latin typeface="Calibri"/>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1000" dirty="0" smtClean="0">
                <a:solidFill>
                  <a:schemeClr val="tx1"/>
                </a:solidFill>
                <a:latin typeface="Calibri"/>
              </a:rPr>
              <a:t>Nascholing rectumcarcinoom (Live)</a:t>
            </a:r>
          </a:p>
          <a:p>
            <a:pPr marR="0" lvl="0" algn="l" defTabSz="914400" rtl="0" eaLnBrk="1" fontAlgn="auto" latinLnBrk="0" hangingPunct="1">
              <a:lnSpc>
                <a:spcPct val="100000"/>
              </a:lnSpc>
              <a:spcBef>
                <a:spcPts val="0"/>
              </a:spcBef>
              <a:spcAft>
                <a:spcPts val="0"/>
              </a:spcAft>
              <a:buClrTx/>
              <a:buSzTx/>
              <a:tabLst/>
              <a:defRPr/>
            </a:pPr>
            <a:r>
              <a:rPr lang="nl-NL" sz="1000" dirty="0" smtClean="0">
                <a:solidFill>
                  <a:schemeClr val="tx1"/>
                </a:solidFill>
                <a:latin typeface="Calibri"/>
                <a:hlinkClick r:id="rId4" action="ppaction://hlinkfile"/>
              </a:rPr>
              <a:t>Klik hier </a:t>
            </a:r>
            <a:r>
              <a:rPr lang="nl-NL" sz="1000" dirty="0" smtClean="0">
                <a:solidFill>
                  <a:schemeClr val="tx1"/>
                </a:solidFill>
                <a:latin typeface="Calibri"/>
              </a:rPr>
              <a:t>voor het jaarverslag WDH 2021</a:t>
            </a:r>
          </a:p>
          <a:p>
            <a:pPr marR="0" lvl="0" algn="l" defTabSz="914400" rtl="0" eaLnBrk="1" fontAlgn="auto" latinLnBrk="0" hangingPunct="1">
              <a:lnSpc>
                <a:spcPct val="100000"/>
              </a:lnSpc>
              <a:spcBef>
                <a:spcPts val="0"/>
              </a:spcBef>
              <a:spcAft>
                <a:spcPts val="0"/>
              </a:spcAft>
              <a:buClrTx/>
              <a:buSzTx/>
              <a:tabLst/>
              <a:defRPr/>
            </a:pPr>
            <a:endParaRPr lang="nl-NL" sz="1000" dirty="0" smtClean="0">
              <a:solidFill>
                <a:schemeClr val="tx1"/>
              </a:solidFill>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0" i="1" u="none" strike="noStrike" kern="1200" cap="none" spc="0" normalizeH="0" baseline="0" noProof="0" dirty="0" smtClean="0">
                <a:ln>
                  <a:noFill/>
                </a:ln>
                <a:solidFill>
                  <a:schemeClr val="tx1"/>
                </a:solidFill>
                <a:effectLst/>
                <a:uLnTx/>
                <a:uFillTx/>
                <a:latin typeface="Calibri"/>
                <a:ea typeface="+mn-ea"/>
                <a:cs typeface="+mn-cs"/>
              </a:rPr>
              <a:t>WDA: Nascholing</a:t>
            </a:r>
            <a:r>
              <a:rPr kumimoji="0" lang="nl-NL" sz="1000" b="0" i="1" u="none" strike="noStrike" kern="1200" cap="none" spc="0" normalizeH="0" noProof="0" dirty="0" smtClean="0">
                <a:ln>
                  <a:noFill/>
                </a:ln>
                <a:solidFill>
                  <a:schemeClr val="tx1"/>
                </a:solidFill>
                <a:effectLst/>
                <a:uLnTx/>
                <a:uFillTx/>
                <a:latin typeface="Calibri"/>
                <a:ea typeface="+mn-ea"/>
                <a:cs typeface="+mn-cs"/>
              </a:rPr>
              <a:t> voor doktersassistentes met de onderwerpen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000" b="0" u="none" strike="noStrike" kern="1200" cap="none" spc="0" normalizeH="0" baseline="0" noProof="0" dirty="0" smtClean="0">
                <a:ln>
                  <a:noFill/>
                </a:ln>
                <a:solidFill>
                  <a:schemeClr val="tx1"/>
                </a:solidFill>
                <a:effectLst/>
                <a:uLnTx/>
                <a:uFillTx/>
                <a:latin typeface="Calibri"/>
                <a:ea typeface="+mn-ea"/>
                <a:cs typeface="+mn-cs"/>
              </a:rPr>
              <a:t>Pubers in psychische nood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l-NL" sz="1000" b="0" u="none" strike="noStrike" kern="1200" cap="none" spc="0" normalizeH="0" baseline="0" noProof="0" dirty="0" smtClean="0">
                <a:ln>
                  <a:noFill/>
                </a:ln>
                <a:solidFill>
                  <a:schemeClr val="tx1"/>
                </a:solidFill>
                <a:effectLst/>
                <a:uLnTx/>
                <a:uFillTx/>
                <a:latin typeface="Calibri"/>
                <a:ea typeface="+mn-ea"/>
                <a:cs typeface="+mn-cs"/>
              </a:rPr>
              <a:t>Duizeligheid</a:t>
            </a:r>
          </a:p>
          <a:p>
            <a:pPr marR="0" lvl="0" algn="l" defTabSz="914400" rtl="0" eaLnBrk="1" fontAlgn="auto" latinLnBrk="0" hangingPunct="1">
              <a:lnSpc>
                <a:spcPct val="100000"/>
              </a:lnSpc>
              <a:spcBef>
                <a:spcPts val="0"/>
              </a:spcBef>
              <a:spcAft>
                <a:spcPts val="0"/>
              </a:spcAft>
              <a:buClrTx/>
              <a:buSzTx/>
              <a:tabLst/>
              <a:defRPr/>
            </a:pPr>
            <a:r>
              <a:rPr lang="nl-NL" sz="1000" dirty="0" smtClean="0">
                <a:solidFill>
                  <a:schemeClr val="tx1"/>
                </a:solidFill>
                <a:latin typeface="Calibri"/>
                <a:hlinkClick r:id="rId5" action="ppaction://hlinkfile"/>
              </a:rPr>
              <a:t>Klik hier </a:t>
            </a:r>
            <a:r>
              <a:rPr lang="nl-NL" sz="1000" dirty="0" smtClean="0">
                <a:solidFill>
                  <a:schemeClr val="tx1"/>
                </a:solidFill>
                <a:latin typeface="Calibri"/>
              </a:rPr>
              <a:t>voor het jaarverslag van de WDA 2021</a:t>
            </a:r>
          </a:p>
          <a:p>
            <a:pPr marR="0" lvl="0" algn="l" defTabSz="914400" rtl="0" eaLnBrk="1" fontAlgn="auto" latinLnBrk="0" hangingPunct="1">
              <a:lnSpc>
                <a:spcPct val="100000"/>
              </a:lnSpc>
              <a:spcBef>
                <a:spcPts val="0"/>
              </a:spcBef>
              <a:spcAft>
                <a:spcPts val="0"/>
              </a:spcAft>
              <a:buClrTx/>
              <a:buSzTx/>
              <a:tabLst/>
              <a:defRPr/>
            </a:pPr>
            <a:endParaRPr kumimoji="0" lang="nl-NL" sz="1000" b="0" u="none" strike="noStrike" kern="1200" cap="none" spc="0" normalizeH="0" baseline="0" noProof="0" dirty="0" smtClean="0">
              <a:ln>
                <a:noFill/>
              </a:ln>
              <a:solidFill>
                <a:schemeClr val="tx1"/>
              </a:solidFill>
              <a:effectLst/>
              <a:uLnTx/>
              <a:uFillTx/>
              <a:latin typeface="Calibri"/>
              <a:ea typeface="+mn-ea"/>
              <a:cs typeface="+mn-cs"/>
            </a:endParaRPr>
          </a:p>
          <a:p>
            <a:r>
              <a:rPr kumimoji="0" lang="nl-NL" sz="1000" b="0" i="1" u="none" strike="noStrike" kern="1200" cap="none" spc="0" normalizeH="0" baseline="0" noProof="0" dirty="0" smtClean="0">
                <a:ln>
                  <a:noFill/>
                </a:ln>
                <a:solidFill>
                  <a:schemeClr val="tx1"/>
                </a:solidFill>
                <a:effectLst/>
                <a:uLnTx/>
                <a:uFillTx/>
                <a:latin typeface="Calibri"/>
                <a:ea typeface="+mn-ea"/>
                <a:cs typeface="+mn-cs"/>
              </a:rPr>
              <a:t>WDT: </a:t>
            </a:r>
            <a:r>
              <a:rPr kumimoji="0" lang="nl-NL" sz="1000" b="0" i="0" u="none" strike="noStrike" kern="1200" cap="none" spc="0" normalizeH="0" baseline="0" noProof="0" dirty="0" smtClean="0">
                <a:ln>
                  <a:noFill/>
                </a:ln>
                <a:solidFill>
                  <a:schemeClr val="tx1"/>
                </a:solidFill>
                <a:effectLst/>
                <a:uLnTx/>
                <a:uFillTx/>
                <a:latin typeface="Calibri"/>
                <a:ea typeface="+mn-ea"/>
                <a:cs typeface="+mn-cs"/>
              </a:rPr>
              <a:t>Voor </a:t>
            </a:r>
            <a:r>
              <a:rPr kumimoji="0" lang="nl-NL" sz="1000" b="0" i="1" u="none" strike="noStrike" kern="1200" cap="none" spc="0" normalizeH="0" baseline="0" noProof="0" dirty="0" err="1" smtClean="0">
                <a:ln>
                  <a:noFill/>
                </a:ln>
                <a:solidFill>
                  <a:schemeClr val="tx1"/>
                </a:solidFill>
                <a:effectLst/>
                <a:uLnTx/>
                <a:uFillTx/>
                <a:latin typeface="Calibri"/>
                <a:ea typeface="+mn-ea"/>
                <a:cs typeface="+mn-cs"/>
              </a:rPr>
              <a:t>triagisten</a:t>
            </a:r>
            <a:r>
              <a:rPr kumimoji="0" lang="nl-NL" sz="1000" b="0" i="0" u="none" strike="noStrike" kern="1200" cap="none" spc="0" normalizeH="0" baseline="0" noProof="0" dirty="0" smtClean="0">
                <a:ln>
                  <a:noFill/>
                </a:ln>
                <a:solidFill>
                  <a:schemeClr val="tx1"/>
                </a:solidFill>
                <a:effectLst/>
                <a:uLnTx/>
                <a:uFillTx/>
                <a:latin typeface="Calibri"/>
                <a:ea typeface="+mn-ea"/>
                <a:cs typeface="+mn-cs"/>
              </a:rPr>
              <a:t> zijn de volgende onderwerpen aan de orde geweest: </a:t>
            </a:r>
          </a:p>
          <a:p>
            <a:pPr marL="171450" indent="-171450">
              <a:buFont typeface="Arial" panose="020B0604020202020204" pitchFamily="34" charset="0"/>
              <a:buChar char="•"/>
            </a:pPr>
            <a:r>
              <a:rPr lang="nl-NL" sz="1000" dirty="0">
                <a:solidFill>
                  <a:schemeClr val="tx1"/>
                </a:solidFill>
              </a:rPr>
              <a:t>C</a:t>
            </a:r>
            <a:r>
              <a:rPr lang="nl-NL" sz="1000" dirty="0" smtClean="0">
                <a:solidFill>
                  <a:schemeClr val="tx1"/>
                </a:solidFill>
              </a:rPr>
              <a:t>risisorganisatie</a:t>
            </a:r>
            <a:endParaRPr lang="nl-NL" sz="1000" dirty="0">
              <a:solidFill>
                <a:schemeClr val="tx1"/>
              </a:solidFill>
            </a:endParaRPr>
          </a:p>
          <a:p>
            <a:pPr marL="171450" indent="-171450">
              <a:buFont typeface="Arial" panose="020B0604020202020204" pitchFamily="34" charset="0"/>
              <a:buChar char="•"/>
            </a:pPr>
            <a:r>
              <a:rPr lang="nl-NL" sz="1000" dirty="0">
                <a:solidFill>
                  <a:schemeClr val="tx1"/>
                </a:solidFill>
              </a:rPr>
              <a:t>K</a:t>
            </a:r>
            <a:r>
              <a:rPr lang="nl-NL" sz="1000" dirty="0" smtClean="0">
                <a:solidFill>
                  <a:schemeClr val="tx1"/>
                </a:solidFill>
              </a:rPr>
              <a:t>indermishandeling</a:t>
            </a:r>
            <a:endParaRPr lang="nl-NL" sz="1000" dirty="0">
              <a:solidFill>
                <a:schemeClr val="tx1"/>
              </a:solidFill>
            </a:endParaRPr>
          </a:p>
          <a:p>
            <a:pPr marL="171450" indent="-171450">
              <a:buFont typeface="Arial" panose="020B0604020202020204" pitchFamily="34" charset="0"/>
              <a:buChar char="•"/>
            </a:pPr>
            <a:r>
              <a:rPr lang="nl-NL" sz="1000" dirty="0">
                <a:solidFill>
                  <a:schemeClr val="tx1"/>
                </a:solidFill>
              </a:rPr>
              <a:t>R</a:t>
            </a:r>
            <a:r>
              <a:rPr lang="nl-NL" sz="1000" dirty="0" smtClean="0">
                <a:solidFill>
                  <a:schemeClr val="tx1"/>
                </a:solidFill>
              </a:rPr>
              <a:t>eanimatie</a:t>
            </a:r>
            <a:endParaRPr lang="nl-NL" sz="1000" dirty="0">
              <a:solidFill>
                <a:schemeClr val="tx1"/>
              </a:solidFill>
            </a:endParaRPr>
          </a:p>
          <a:p>
            <a:r>
              <a:rPr lang="nl-NL" sz="1000" dirty="0" smtClean="0">
                <a:solidFill>
                  <a:schemeClr val="tx1"/>
                </a:solidFill>
              </a:rPr>
              <a:t>Daarnaast is het medisch technisch handelen getoetst, hebben alle </a:t>
            </a:r>
            <a:r>
              <a:rPr lang="nl-NL" sz="1000" dirty="0" err="1" smtClean="0">
                <a:solidFill>
                  <a:schemeClr val="tx1"/>
                </a:solidFill>
              </a:rPr>
              <a:t>triagisten</a:t>
            </a:r>
            <a:r>
              <a:rPr lang="nl-NL" sz="1000" dirty="0" smtClean="0">
                <a:solidFill>
                  <a:schemeClr val="tx1"/>
                </a:solidFill>
              </a:rPr>
              <a:t> intervisie en een workshop </a:t>
            </a:r>
            <a:r>
              <a:rPr lang="nl-NL" sz="1000" dirty="0" err="1">
                <a:solidFill>
                  <a:schemeClr val="tx1"/>
                </a:solidFill>
              </a:rPr>
              <a:t>Lean</a:t>
            </a:r>
            <a:r>
              <a:rPr lang="nl-NL" sz="1000" dirty="0">
                <a:solidFill>
                  <a:schemeClr val="tx1"/>
                </a:solidFill>
              </a:rPr>
              <a:t> </a:t>
            </a:r>
            <a:r>
              <a:rPr lang="nl-NL" sz="1000" dirty="0" smtClean="0">
                <a:solidFill>
                  <a:schemeClr val="tx1"/>
                </a:solidFill>
              </a:rPr>
              <a:t>werken gevolgd</a:t>
            </a:r>
            <a:endParaRPr lang="nl-NL" sz="10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smtClean="0">
                <a:ln>
                  <a:noFill/>
                </a:ln>
                <a:solidFill>
                  <a:schemeClr val="tx1"/>
                </a:solidFill>
                <a:effectLst/>
                <a:uLnTx/>
                <a:uFillTx/>
                <a:latin typeface="Calibri"/>
                <a:ea typeface="+mn-ea"/>
                <a:cs typeface="+mn-cs"/>
              </a:rPr>
              <a:t>Een </a:t>
            </a:r>
            <a:r>
              <a:rPr kumimoji="0" lang="nl-NL" sz="1000" b="0" i="0" u="none" strike="noStrike" kern="1200" cap="none" spc="0" normalizeH="0" baseline="0" noProof="0" dirty="0">
                <a:ln>
                  <a:noFill/>
                </a:ln>
                <a:solidFill>
                  <a:schemeClr val="tx1"/>
                </a:solidFill>
                <a:effectLst/>
                <a:uLnTx/>
                <a:uFillTx/>
                <a:latin typeface="Calibri"/>
                <a:ea typeface="+mn-ea"/>
                <a:cs typeface="+mn-cs"/>
              </a:rPr>
              <a:t>deel van de </a:t>
            </a:r>
            <a:r>
              <a:rPr kumimoji="0" lang="nl-NL" sz="1000" b="0" i="0" u="none" strike="noStrike" kern="1200" cap="none" spc="0" normalizeH="0" baseline="0" noProof="0" dirty="0" err="1">
                <a:ln>
                  <a:noFill/>
                </a:ln>
                <a:solidFill>
                  <a:schemeClr val="tx1"/>
                </a:solidFill>
                <a:effectLst/>
                <a:uLnTx/>
                <a:uFillTx/>
                <a:latin typeface="Calibri"/>
                <a:ea typeface="+mn-ea"/>
                <a:cs typeface="+mn-cs"/>
              </a:rPr>
              <a:t>triagisten</a:t>
            </a:r>
            <a:r>
              <a:rPr kumimoji="0" lang="nl-NL" sz="1000" b="0" i="0" u="none" strike="noStrike" kern="1200" cap="none" spc="0" normalizeH="0" baseline="0" noProof="0" dirty="0">
                <a:ln>
                  <a:noFill/>
                </a:ln>
                <a:solidFill>
                  <a:schemeClr val="tx1"/>
                </a:solidFill>
                <a:effectLst/>
                <a:uLnTx/>
                <a:uFillTx/>
                <a:latin typeface="Calibri"/>
                <a:ea typeface="+mn-ea"/>
                <a:cs typeface="+mn-cs"/>
              </a:rPr>
              <a:t> heeft scholing gevolgd in de vrije </a:t>
            </a:r>
            <a:r>
              <a:rPr kumimoji="0" lang="nl-NL" sz="1000" b="0" i="0" u="none" strike="noStrike" kern="1200" cap="none" spc="0" normalizeH="0" baseline="0" noProof="0" dirty="0" smtClean="0">
                <a:ln>
                  <a:noFill/>
                </a:ln>
                <a:solidFill>
                  <a:schemeClr val="tx1"/>
                </a:solidFill>
                <a:effectLst/>
                <a:uLnTx/>
                <a:uFillTx/>
                <a:latin typeface="Calibri"/>
                <a:ea typeface="+mn-ea"/>
                <a:cs typeface="+mn-cs"/>
              </a:rPr>
              <a:t>ruimte bijvoorbeeld</a:t>
            </a:r>
            <a:r>
              <a:rPr kumimoji="0" lang="nl-NL" sz="1000" b="0" i="0" u="none" strike="noStrike" kern="1200" cap="none" spc="0" normalizeH="0" noProof="0" dirty="0" smtClean="0">
                <a:ln>
                  <a:noFill/>
                </a:ln>
                <a:solidFill>
                  <a:schemeClr val="tx1"/>
                </a:solidFill>
                <a:effectLst/>
                <a:uLnTx/>
                <a:uFillTx/>
                <a:latin typeface="Calibri"/>
                <a:ea typeface="+mn-ea"/>
                <a:cs typeface="+mn-cs"/>
              </a:rPr>
              <a:t> scholingen van de WDA</a:t>
            </a:r>
            <a:r>
              <a:rPr kumimoji="0" lang="nl-NL" sz="1000" b="0" i="0" u="none" strike="noStrike" kern="1200" cap="none" spc="0" normalizeH="0" baseline="0" noProof="0" dirty="0" smtClean="0">
                <a:ln>
                  <a:noFill/>
                </a:ln>
                <a:solidFill>
                  <a:schemeClr val="tx1"/>
                </a:solidFill>
                <a:effectLst/>
                <a:uLnTx/>
                <a:uFillTx/>
                <a:latin typeface="Calibri"/>
                <a:ea typeface="+mn-ea"/>
                <a:cs typeface="+mn-cs"/>
              </a:rPr>
              <a:t>. </a:t>
            </a:r>
            <a:endParaRPr kumimoji="0" lang="nl-NL" sz="1000" b="0" i="1" u="none" strike="noStrike" kern="1200" cap="none" spc="0" normalizeH="0" baseline="0" noProof="0" dirty="0" smtClean="0">
              <a:ln>
                <a:noFill/>
              </a:ln>
              <a:solidFill>
                <a:schemeClr val="tx1"/>
              </a:solidFill>
              <a:effectLst/>
              <a:uLnTx/>
              <a:uFillTx/>
              <a:latin typeface="Calibri"/>
              <a:ea typeface="+mn-ea"/>
              <a:cs typeface="+mn-cs"/>
            </a:endParaRPr>
          </a:p>
        </p:txBody>
      </p:sp>
    </p:spTree>
    <p:extLst>
      <p:ext uri="{BB962C8B-B14F-4D97-AF65-F5344CB8AC3E}">
        <p14:creationId xmlns:p14="http://schemas.microsoft.com/office/powerpoint/2010/main" val="29532531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12"/>
          </p:nvPr>
        </p:nvSpPr>
        <p:spPr/>
        <p:txBody>
          <a:bodyPr/>
          <a:lstStyle/>
          <a:p>
            <a:fld id="{3DE37326-B5A2-4D42-AC5D-9A3CB07E9A5A}" type="slidenum">
              <a:rPr lang="nl-NL" smtClean="0">
                <a:solidFill>
                  <a:prstClr val="black">
                    <a:tint val="75000"/>
                  </a:prstClr>
                </a:solidFill>
              </a:rPr>
              <a:pPr/>
              <a:t>14</a:t>
            </a:fld>
            <a:endParaRPr lang="nl-NL">
              <a:solidFill>
                <a:prstClr val="black">
                  <a:tint val="75000"/>
                </a:prstClr>
              </a:solidFill>
            </a:endParaRPr>
          </a:p>
        </p:txBody>
      </p:sp>
      <p:sp>
        <p:nvSpPr>
          <p:cNvPr id="3" name="Rechthoek 2"/>
          <p:cNvSpPr/>
          <p:nvPr/>
        </p:nvSpPr>
        <p:spPr>
          <a:xfrm>
            <a:off x="611560" y="301338"/>
            <a:ext cx="3491020" cy="369332"/>
          </a:xfrm>
          <a:prstGeom prst="rect">
            <a:avLst/>
          </a:prstGeom>
        </p:spPr>
        <p:txBody>
          <a:bodyPr wrap="none">
            <a:spAutoFit/>
          </a:bodyPr>
          <a:lstStyle/>
          <a:p>
            <a:r>
              <a:rPr lang="nl-NL" b="1" dirty="0" smtClean="0"/>
              <a:t>HCDO: Kwaliteit en ondersteuning </a:t>
            </a:r>
            <a:endParaRPr lang="nl-NL" b="1" dirty="0">
              <a:solidFill>
                <a:srgbClr val="FF0000"/>
              </a:solidFill>
            </a:endParaRPr>
          </a:p>
        </p:txBody>
      </p:sp>
      <p:cxnSp>
        <p:nvCxnSpPr>
          <p:cNvPr id="4" name="Rechte verbindingslijn 3"/>
          <p:cNvCxnSpPr/>
          <p:nvPr/>
        </p:nvCxnSpPr>
        <p:spPr>
          <a:xfrm>
            <a:off x="132054" y="699542"/>
            <a:ext cx="8832434" cy="0"/>
          </a:xfrm>
          <a:prstGeom prst="line">
            <a:avLst/>
          </a:prstGeom>
          <a:ln w="12700">
            <a:solidFill>
              <a:srgbClr val="003399"/>
            </a:solidFill>
          </a:ln>
        </p:spPr>
        <p:style>
          <a:lnRef idx="1">
            <a:schemeClr val="accent1"/>
          </a:lnRef>
          <a:fillRef idx="0">
            <a:schemeClr val="accent1"/>
          </a:fillRef>
          <a:effectRef idx="0">
            <a:schemeClr val="accent1"/>
          </a:effectRef>
          <a:fontRef idx="minor">
            <a:schemeClr val="tx1"/>
          </a:fontRef>
        </p:style>
      </p:cxnSp>
      <p:sp>
        <p:nvSpPr>
          <p:cNvPr id="5" name="Rechthoek 4"/>
          <p:cNvSpPr/>
          <p:nvPr/>
        </p:nvSpPr>
        <p:spPr>
          <a:xfrm>
            <a:off x="6553200" y="355199"/>
            <a:ext cx="2267272" cy="307777"/>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nl-NL" sz="1400" b="1" i="1" u="none" strike="noStrike" kern="0" cap="none" spc="0" normalizeH="0" baseline="0" noProof="0" dirty="0" smtClean="0">
                <a:ln>
                  <a:noFill/>
                </a:ln>
                <a:solidFill>
                  <a:prstClr val="black"/>
                </a:solidFill>
                <a:effectLst/>
                <a:uLnTx/>
                <a:uFillTx/>
              </a:rPr>
              <a:t>Innovatie en </a:t>
            </a:r>
            <a:r>
              <a:rPr lang="nl-NL" sz="1400" b="1" i="1" kern="0" dirty="0">
                <a:solidFill>
                  <a:prstClr val="black"/>
                </a:solidFill>
              </a:rPr>
              <a:t>o</a:t>
            </a:r>
            <a:r>
              <a:rPr kumimoji="0" lang="nl-NL" sz="1400" b="1" i="1" u="none" strike="noStrike" kern="0" cap="none" spc="0" normalizeH="0" baseline="0" noProof="0" dirty="0" err="1" smtClean="0">
                <a:ln>
                  <a:noFill/>
                </a:ln>
                <a:solidFill>
                  <a:prstClr val="black"/>
                </a:solidFill>
                <a:effectLst/>
                <a:uLnTx/>
                <a:uFillTx/>
              </a:rPr>
              <a:t>ntwikkeling</a:t>
            </a:r>
            <a:endParaRPr kumimoji="0" lang="nl-NL" sz="1400" b="1" i="1" u="none" strike="noStrike" kern="0" cap="none" spc="0" normalizeH="0" baseline="0" noProof="0" dirty="0">
              <a:ln>
                <a:noFill/>
              </a:ln>
              <a:solidFill>
                <a:prstClr val="black"/>
              </a:solidFill>
              <a:effectLst/>
              <a:uLnTx/>
              <a:uFillTx/>
            </a:endParaRPr>
          </a:p>
        </p:txBody>
      </p:sp>
      <p:pic>
        <p:nvPicPr>
          <p:cNvPr id="6" name="Afbeelding 5">
            <a:hlinkClick r:id="rId2" action="ppaction://hlinksldjump"/>
          </p:cNvPr>
          <p:cNvPicPr>
            <a:picLocks noChangeAspect="1"/>
          </p:cNvPicPr>
          <p:nvPr/>
        </p:nvPicPr>
        <p:blipFill>
          <a:blip r:embed="rId3" cstate="print">
            <a:duotone>
              <a:prstClr val="black"/>
              <a:srgbClr val="003399">
                <a:tint val="45000"/>
                <a:satMod val="400000"/>
              </a:srgbClr>
            </a:duotone>
            <a:extLst>
              <a:ext uri="{28A0092B-C50C-407E-A947-70E740481C1C}">
                <a14:useLocalDpi xmlns:a14="http://schemas.microsoft.com/office/drawing/2010/main" val="0"/>
              </a:ext>
            </a:extLst>
          </a:blip>
          <a:stretch>
            <a:fillRect/>
          </a:stretch>
        </p:blipFill>
        <p:spPr>
          <a:xfrm>
            <a:off x="251520" y="388261"/>
            <a:ext cx="195486" cy="195486"/>
          </a:xfrm>
          <a:prstGeom prst="rect">
            <a:avLst/>
          </a:prstGeom>
          <a:noFill/>
          <a:ln>
            <a:noFill/>
          </a:ln>
        </p:spPr>
      </p:pic>
      <p:sp>
        <p:nvSpPr>
          <p:cNvPr id="10" name="Rechthoek 9"/>
          <p:cNvSpPr/>
          <p:nvPr/>
        </p:nvSpPr>
        <p:spPr>
          <a:xfrm>
            <a:off x="251520" y="799736"/>
            <a:ext cx="3456383" cy="2708434"/>
          </a:xfrm>
          <a:prstGeom prst="rect">
            <a:avLst/>
          </a:prstGeom>
          <a:solidFill>
            <a:schemeClr val="bg1"/>
          </a:solidFill>
          <a:ln>
            <a:solidFill>
              <a:srgbClr val="009900"/>
            </a:solidFill>
          </a:ln>
        </p:spPr>
        <p:style>
          <a:lnRef idx="2">
            <a:schemeClr val="accent3"/>
          </a:lnRef>
          <a:fillRef idx="1">
            <a:schemeClr val="lt1"/>
          </a:fillRef>
          <a:effectRef idx="0">
            <a:schemeClr val="accent3"/>
          </a:effectRef>
          <a:fontRef idx="minor">
            <a:schemeClr val="dk1"/>
          </a:fontRef>
        </p:style>
        <p:txBody>
          <a:bodyPr wrap="square">
            <a:spAutoFit/>
          </a:bodyPr>
          <a:lstStyle/>
          <a:p>
            <a:r>
              <a:rPr lang="nl-NL" sz="1000" b="1" dirty="0" smtClean="0">
                <a:solidFill>
                  <a:schemeClr val="tx1"/>
                </a:solidFill>
              </a:rPr>
              <a:t>Meer Tijd voor de Patiënt (MTVDP)</a:t>
            </a:r>
            <a:endParaRPr lang="nl-NL" sz="1000" b="1" dirty="0">
              <a:solidFill>
                <a:schemeClr val="tx1"/>
              </a:solidFill>
            </a:endParaRPr>
          </a:p>
          <a:p>
            <a:r>
              <a:rPr lang="nl-NL" sz="1000" dirty="0">
                <a:solidFill>
                  <a:schemeClr val="tx1"/>
                </a:solidFill>
                <a:latin typeface="+mj-lt"/>
              </a:rPr>
              <a:t>De HCDO is met 42 deelnemende praktijken de grootste pilot van MTVDP landelijk. Uit de tussenevaluatie in 2020 bleek dat MTVDP een positief effect heeft op het werkplezier. In 2021 is geïnvesteerd in het inzichtelijk kunnen maken wat het effect van MTVDP is op het aantal verwijzingen. De praktijken die deelnemen aan MTVDP hebben in de gemeten periode 9,1% minder verwijzingen (26 verwijzingen per 1.000 patiënten) ten opzichte van de periode voor MTVDP. </a:t>
            </a:r>
            <a:r>
              <a:rPr lang="nl-NL" sz="1000" dirty="0" smtClean="0">
                <a:solidFill>
                  <a:schemeClr val="tx1"/>
                </a:solidFill>
                <a:latin typeface="+mj-lt"/>
              </a:rPr>
              <a:t>Bij </a:t>
            </a:r>
            <a:r>
              <a:rPr lang="nl-NL" sz="1000" dirty="0">
                <a:solidFill>
                  <a:schemeClr val="tx1"/>
                </a:solidFill>
                <a:latin typeface="+mj-lt"/>
              </a:rPr>
              <a:t>de controlegroep zagen we over dezelfde periode een gemiddelde stijging van 6,3% (of 17 verwijzingen meer per 1.000 patiënten). Deze resultaten onderschrijven het enthousiasme en de energie die MTVDP in onze regio teweeg heeft gebracht. De HCDO wil het meten van het effect van MTVDP zeker niet versmallen tot louter het effect op verwijzingen. De resultaten laten zien dat MTVDP nieuwe impulsen geeft aan de huisartsenzorg.</a:t>
            </a:r>
          </a:p>
          <a:p>
            <a:r>
              <a:rPr lang="nl-NL" sz="1000" dirty="0" smtClean="0">
                <a:solidFill>
                  <a:srgbClr val="00B050"/>
                </a:solidFill>
                <a:latin typeface="+mj-lt"/>
              </a:rPr>
              <a:t> </a:t>
            </a:r>
            <a:endParaRPr lang="nl-NL" sz="1000" dirty="0">
              <a:solidFill>
                <a:srgbClr val="00B050"/>
              </a:solidFill>
              <a:latin typeface="+mj-lt"/>
            </a:endParaRPr>
          </a:p>
        </p:txBody>
      </p:sp>
      <p:sp>
        <p:nvSpPr>
          <p:cNvPr id="11" name="Rechthoek 10"/>
          <p:cNvSpPr/>
          <p:nvPr/>
        </p:nvSpPr>
        <p:spPr>
          <a:xfrm>
            <a:off x="251520" y="3596831"/>
            <a:ext cx="3456384" cy="1323439"/>
          </a:xfrm>
          <a:prstGeom prst="rect">
            <a:avLst/>
          </a:prstGeom>
          <a:solidFill>
            <a:schemeClr val="bg1"/>
          </a:solidFill>
          <a:ln>
            <a:solidFill>
              <a:srgbClr val="009900"/>
            </a:solidFill>
          </a:ln>
        </p:spPr>
        <p:style>
          <a:lnRef idx="2">
            <a:schemeClr val="accent3"/>
          </a:lnRef>
          <a:fillRef idx="1">
            <a:schemeClr val="lt1"/>
          </a:fillRef>
          <a:effectRef idx="0">
            <a:schemeClr val="accent3"/>
          </a:effectRef>
          <a:fontRef idx="minor">
            <a:schemeClr val="dk1"/>
          </a:fontRef>
        </p:style>
        <p:txBody>
          <a:bodyPr wrap="square">
            <a:spAutoFit/>
          </a:bodyPr>
          <a:lstStyle/>
          <a:p>
            <a:pPr lvl="0"/>
            <a:r>
              <a:rPr lang="nl-NL" sz="1000" b="1" dirty="0" smtClean="0">
                <a:solidFill>
                  <a:schemeClr val="tx1"/>
                </a:solidFill>
              </a:rPr>
              <a:t>Praktijkwebsites</a:t>
            </a:r>
          </a:p>
          <a:p>
            <a:pPr lvl="0"/>
            <a:r>
              <a:rPr lang="nl-NL" sz="1000" dirty="0" smtClean="0">
                <a:solidFill>
                  <a:schemeClr val="tx1"/>
                </a:solidFill>
              </a:rPr>
              <a:t>In 2021 zijn we een </a:t>
            </a:r>
            <a:r>
              <a:rPr lang="nl-NL" sz="1000" dirty="0">
                <a:solidFill>
                  <a:schemeClr val="tx1"/>
                </a:solidFill>
              </a:rPr>
              <a:t>samenwerking </a:t>
            </a:r>
            <a:r>
              <a:rPr lang="nl-NL" sz="1000" dirty="0" smtClean="0">
                <a:solidFill>
                  <a:schemeClr val="tx1"/>
                </a:solidFill>
              </a:rPr>
              <a:t>aangegaan met </a:t>
            </a:r>
            <a:r>
              <a:rPr lang="nl-NL" sz="1000" dirty="0">
                <a:solidFill>
                  <a:schemeClr val="tx1"/>
                </a:solidFill>
              </a:rPr>
              <a:t>Yard Zorgsites </a:t>
            </a:r>
            <a:r>
              <a:rPr lang="nl-NL" sz="1000" dirty="0" smtClean="0">
                <a:solidFill>
                  <a:schemeClr val="tx1"/>
                </a:solidFill>
              </a:rPr>
              <a:t>voor het aanbieden van </a:t>
            </a:r>
            <a:r>
              <a:rPr lang="nl-NL" sz="1000" dirty="0">
                <a:solidFill>
                  <a:schemeClr val="tx1"/>
                </a:solidFill>
              </a:rPr>
              <a:t>praktijkwebsites. </a:t>
            </a:r>
            <a:r>
              <a:rPr lang="nl-NL" sz="1000" dirty="0" smtClean="0">
                <a:solidFill>
                  <a:schemeClr val="tx1"/>
                </a:solidFill>
              </a:rPr>
              <a:t>Belangrijkste reden van het centraal aanbieden was dat hiermee vanuit de HCDO heel makkelijk regionaal nieuws of centrale pagina’s met alle praktijkwebsites gedeeld kan worden. Een mooie bijkomstigheid is dat we hiermee als regio uniformiteit uitstralen.</a:t>
            </a:r>
            <a:r>
              <a:rPr lang="nl-NL" sz="1000" dirty="0" smtClean="0">
                <a:solidFill>
                  <a:srgbClr val="00B050"/>
                </a:solidFill>
              </a:rPr>
              <a:t> </a:t>
            </a:r>
            <a:endParaRPr lang="nl-NL" sz="1000" dirty="0">
              <a:solidFill>
                <a:srgbClr val="00B050"/>
              </a:solidFill>
            </a:endParaRPr>
          </a:p>
        </p:txBody>
      </p:sp>
      <p:sp>
        <p:nvSpPr>
          <p:cNvPr id="12" name="Rechthoek 11"/>
          <p:cNvSpPr/>
          <p:nvPr/>
        </p:nvSpPr>
        <p:spPr>
          <a:xfrm>
            <a:off x="3995936" y="824747"/>
            <a:ext cx="4968552" cy="1323439"/>
          </a:xfrm>
          <a:prstGeom prst="rect">
            <a:avLst/>
          </a:prstGeom>
          <a:solidFill>
            <a:schemeClr val="bg1"/>
          </a:solidFill>
          <a:ln>
            <a:solidFill>
              <a:srgbClr val="009900"/>
            </a:solidFill>
          </a:ln>
        </p:spPr>
        <p:style>
          <a:lnRef idx="2">
            <a:schemeClr val="accent3"/>
          </a:lnRef>
          <a:fillRef idx="1">
            <a:schemeClr val="lt1"/>
          </a:fillRef>
          <a:effectRef idx="0">
            <a:schemeClr val="accent3"/>
          </a:effectRef>
          <a:fontRef idx="minor">
            <a:schemeClr val="dk1"/>
          </a:fontRef>
        </p:style>
        <p:txBody>
          <a:bodyPr wrap="square">
            <a:spAutoFit/>
          </a:bodyPr>
          <a:lstStyle/>
          <a:p>
            <a:pPr lvl="0"/>
            <a:r>
              <a:rPr lang="nl-NL" sz="1000" b="1" dirty="0" smtClean="0">
                <a:solidFill>
                  <a:schemeClr val="tx1"/>
                </a:solidFill>
              </a:rPr>
              <a:t>OPEN</a:t>
            </a:r>
          </a:p>
          <a:p>
            <a:pPr lvl="0"/>
            <a:r>
              <a:rPr lang="nl-NL" sz="1000" dirty="0" smtClean="0">
                <a:solidFill>
                  <a:schemeClr val="tx1"/>
                </a:solidFill>
              </a:rPr>
              <a:t>In 2020 is er gestart met het driejarige landelijke programma OPEN. </a:t>
            </a:r>
            <a:r>
              <a:rPr lang="nl-NL" sz="1000" dirty="0">
                <a:solidFill>
                  <a:schemeClr val="tx1"/>
                </a:solidFill>
              </a:rPr>
              <a:t> </a:t>
            </a:r>
            <a:r>
              <a:rPr lang="nl-NL" sz="1000" dirty="0" smtClean="0">
                <a:solidFill>
                  <a:schemeClr val="tx1"/>
                </a:solidFill>
              </a:rPr>
              <a:t>Nadat in 2020 bij elke huisartsenpraktijk online toegang tot het huisartsendossier voor de patiënt is ingeregeld is in 2021 volop ingezet op het daadwerkelijk inzien van het dossier door patiënten. Doel voor 2021 was minimaal 20% unieke inzage. </a:t>
            </a:r>
            <a:r>
              <a:rPr lang="nl-NL" sz="1000" dirty="0">
                <a:solidFill>
                  <a:schemeClr val="tx1"/>
                </a:solidFill>
              </a:rPr>
              <a:t>Door veel inzet van praktijken en </a:t>
            </a:r>
            <a:r>
              <a:rPr lang="nl-NL" sz="1000" dirty="0" smtClean="0">
                <a:solidFill>
                  <a:schemeClr val="tx1"/>
                </a:solidFill>
              </a:rPr>
              <a:t>stimulering vanuit de organisatie (een meest digitale praktijk award) heeft dit geleid tot van een stijging van 9,3% naar 25% unieke inzage dossiers. Hiermee zitten we ruim boven het landelijke gemiddelde. </a:t>
            </a:r>
          </a:p>
        </p:txBody>
      </p:sp>
      <p:sp>
        <p:nvSpPr>
          <p:cNvPr id="13" name="Rechthoek 12"/>
          <p:cNvSpPr/>
          <p:nvPr/>
        </p:nvSpPr>
        <p:spPr>
          <a:xfrm>
            <a:off x="3995936" y="2288781"/>
            <a:ext cx="4968552" cy="1015663"/>
          </a:xfrm>
          <a:prstGeom prst="rect">
            <a:avLst/>
          </a:prstGeom>
          <a:solidFill>
            <a:schemeClr val="bg1"/>
          </a:solidFill>
          <a:ln>
            <a:solidFill>
              <a:srgbClr val="009900"/>
            </a:solidFill>
          </a:ln>
        </p:spPr>
        <p:style>
          <a:lnRef idx="2">
            <a:schemeClr val="accent3"/>
          </a:lnRef>
          <a:fillRef idx="1">
            <a:schemeClr val="lt1"/>
          </a:fillRef>
          <a:effectRef idx="0">
            <a:schemeClr val="accent3"/>
          </a:effectRef>
          <a:fontRef idx="minor">
            <a:schemeClr val="dk1"/>
          </a:fontRef>
        </p:style>
        <p:txBody>
          <a:bodyPr wrap="square">
            <a:spAutoFit/>
          </a:bodyPr>
          <a:lstStyle/>
          <a:p>
            <a:pPr lvl="0"/>
            <a:r>
              <a:rPr lang="nl-NL" sz="1000" b="1" dirty="0" smtClean="0">
                <a:solidFill>
                  <a:schemeClr val="tx1"/>
                </a:solidFill>
              </a:rPr>
              <a:t>Intranet</a:t>
            </a:r>
          </a:p>
          <a:p>
            <a:pPr lvl="0"/>
            <a:r>
              <a:rPr lang="nl-NL" sz="1000" dirty="0" smtClean="0">
                <a:solidFill>
                  <a:schemeClr val="tx1"/>
                </a:solidFill>
              </a:rPr>
              <a:t>In 2021 is een werkgroep Intranet opgezet om een intranet applicatie te selecteren dat voldoet aan de huidige behoeftes en wensen van de organisatie en leden. De belangrijkste uitgangspunten voor dit nieuwe intranet waren zichtbaarheid HCDO en communicatie.  Na een uitgebreid selectietraject heeft dit geleid tot een samenwerking met A&amp;M impact.  De implementatie is eind 2021 gestart en zal eind april 2022 afgerond worden. </a:t>
            </a:r>
          </a:p>
        </p:txBody>
      </p:sp>
      <p:sp>
        <p:nvSpPr>
          <p:cNvPr id="14" name="Rechthoek 13"/>
          <p:cNvSpPr/>
          <p:nvPr/>
        </p:nvSpPr>
        <p:spPr>
          <a:xfrm>
            <a:off x="3995936" y="3445039"/>
            <a:ext cx="4968552" cy="1477328"/>
          </a:xfrm>
          <a:prstGeom prst="rect">
            <a:avLst/>
          </a:prstGeom>
          <a:solidFill>
            <a:schemeClr val="bg1"/>
          </a:solidFill>
          <a:ln>
            <a:solidFill>
              <a:srgbClr val="009900"/>
            </a:solidFill>
          </a:ln>
        </p:spPr>
        <p:style>
          <a:lnRef idx="2">
            <a:schemeClr val="accent3"/>
          </a:lnRef>
          <a:fillRef idx="1">
            <a:schemeClr val="lt1"/>
          </a:fillRef>
          <a:effectRef idx="0">
            <a:schemeClr val="accent3"/>
          </a:effectRef>
          <a:fontRef idx="minor">
            <a:schemeClr val="dk1"/>
          </a:fontRef>
        </p:style>
        <p:txBody>
          <a:bodyPr wrap="square">
            <a:spAutoFit/>
          </a:bodyPr>
          <a:lstStyle/>
          <a:p>
            <a:r>
              <a:rPr lang="nl-NL" sz="1000" b="1" dirty="0">
                <a:solidFill>
                  <a:schemeClr val="tx1"/>
                </a:solidFill>
              </a:rPr>
              <a:t>Doorontwikkeling Zorgverlenersportaal DZ</a:t>
            </a:r>
          </a:p>
          <a:p>
            <a:r>
              <a:rPr lang="nl-NL" sz="1000" dirty="0">
                <a:solidFill>
                  <a:schemeClr val="tx1"/>
                </a:solidFill>
              </a:rPr>
              <a:t>In 2020 voerde DZ een nieuw zorgverlenersportaal voor huisartsen in. Dit was geen onverdeeld succes. Veel oude functionaliteiten bleken te ontbreken. Maar de gezamenlijke inspanningen van HCDO en DZ rondom de ontwikkeling van het zorgverlenersportaal hebben hun vruchten afgeworpen. Ook hebben zowel huisartsen als DZ veel energie gestoken in het vragen van toestemming aan patiënten voor inzage van hun gegevens in het zorgverlenersportaal door de huisarts. Veel patiënten gaan ervan uit dat de huisarts dit kan, maar volgens de wet moet de toestemming hiervoor wel officieel gevraagd en vastgelegd worden</a:t>
            </a:r>
            <a:r>
              <a:rPr lang="nl-NL" sz="1000" dirty="0">
                <a:solidFill>
                  <a:srgbClr val="009900"/>
                </a:solidFill>
              </a:rPr>
              <a:t>.</a:t>
            </a:r>
          </a:p>
        </p:txBody>
      </p:sp>
    </p:spTree>
    <p:extLst>
      <p:ext uri="{BB962C8B-B14F-4D97-AF65-F5344CB8AC3E}">
        <p14:creationId xmlns:p14="http://schemas.microsoft.com/office/powerpoint/2010/main" val="17173752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12"/>
          </p:nvPr>
        </p:nvSpPr>
        <p:spPr/>
        <p:txBody>
          <a:bodyPr/>
          <a:lstStyle/>
          <a:p>
            <a:fld id="{3DE37326-B5A2-4D42-AC5D-9A3CB07E9A5A}" type="slidenum">
              <a:rPr lang="nl-NL" smtClean="0">
                <a:solidFill>
                  <a:prstClr val="black">
                    <a:tint val="75000"/>
                  </a:prstClr>
                </a:solidFill>
              </a:rPr>
              <a:pPr/>
              <a:t>15</a:t>
            </a:fld>
            <a:endParaRPr lang="nl-NL">
              <a:solidFill>
                <a:prstClr val="black">
                  <a:tint val="75000"/>
                </a:prstClr>
              </a:solidFill>
            </a:endParaRPr>
          </a:p>
        </p:txBody>
      </p:sp>
      <p:pic>
        <p:nvPicPr>
          <p:cNvPr id="3" name="Afbeelding 2">
            <a:hlinkClick r:id="rId2" action="ppaction://hlinksldjump"/>
          </p:cNvPr>
          <p:cNvPicPr>
            <a:picLocks noChangeAspect="1"/>
          </p:cNvPicPr>
          <p:nvPr/>
        </p:nvPicPr>
        <p:blipFill>
          <a:blip r:embed="rId3" cstate="print">
            <a:duotone>
              <a:prstClr val="black"/>
              <a:srgbClr val="003399">
                <a:tint val="45000"/>
                <a:satMod val="400000"/>
              </a:srgbClr>
            </a:duotone>
            <a:extLst>
              <a:ext uri="{28A0092B-C50C-407E-A947-70E740481C1C}">
                <a14:useLocalDpi xmlns:a14="http://schemas.microsoft.com/office/drawing/2010/main" val="0"/>
              </a:ext>
            </a:extLst>
          </a:blip>
          <a:stretch>
            <a:fillRect/>
          </a:stretch>
        </p:blipFill>
        <p:spPr>
          <a:xfrm>
            <a:off x="251520" y="388261"/>
            <a:ext cx="195486" cy="195486"/>
          </a:xfrm>
          <a:prstGeom prst="rect">
            <a:avLst/>
          </a:prstGeom>
          <a:noFill/>
          <a:ln>
            <a:noFill/>
          </a:ln>
        </p:spPr>
      </p:pic>
      <p:cxnSp>
        <p:nvCxnSpPr>
          <p:cNvPr id="4" name="Rechte verbindingslijn 3"/>
          <p:cNvCxnSpPr/>
          <p:nvPr/>
        </p:nvCxnSpPr>
        <p:spPr>
          <a:xfrm>
            <a:off x="132054" y="699542"/>
            <a:ext cx="8832434" cy="0"/>
          </a:xfrm>
          <a:prstGeom prst="line">
            <a:avLst/>
          </a:prstGeom>
          <a:ln w="12700">
            <a:solidFill>
              <a:srgbClr val="003399"/>
            </a:solidFill>
          </a:ln>
        </p:spPr>
        <p:style>
          <a:lnRef idx="1">
            <a:schemeClr val="accent1"/>
          </a:lnRef>
          <a:fillRef idx="0">
            <a:schemeClr val="accent1"/>
          </a:fillRef>
          <a:effectRef idx="0">
            <a:schemeClr val="accent1"/>
          </a:effectRef>
          <a:fontRef idx="minor">
            <a:schemeClr val="tx1"/>
          </a:fontRef>
        </p:style>
      </p:cxnSp>
      <p:sp>
        <p:nvSpPr>
          <p:cNvPr id="5" name="Rechthoek 4"/>
          <p:cNvSpPr/>
          <p:nvPr/>
        </p:nvSpPr>
        <p:spPr>
          <a:xfrm>
            <a:off x="611560" y="301338"/>
            <a:ext cx="1922193" cy="369332"/>
          </a:xfrm>
          <a:prstGeom prst="rect">
            <a:avLst/>
          </a:prstGeom>
        </p:spPr>
        <p:txBody>
          <a:bodyPr wrap="none">
            <a:spAutoFit/>
          </a:bodyPr>
          <a:lstStyle/>
          <a:p>
            <a:r>
              <a:rPr lang="nl-NL" b="1" dirty="0" smtClean="0"/>
              <a:t>HCDO: Personeel </a:t>
            </a:r>
            <a:endParaRPr lang="nl-NL" b="1" i="1" dirty="0"/>
          </a:p>
        </p:txBody>
      </p:sp>
      <p:sp>
        <p:nvSpPr>
          <p:cNvPr id="8" name="Rechthoek 7"/>
          <p:cNvSpPr/>
          <p:nvPr/>
        </p:nvSpPr>
        <p:spPr>
          <a:xfrm>
            <a:off x="539552" y="724154"/>
            <a:ext cx="8280920" cy="461665"/>
          </a:xfrm>
          <a:prstGeom prst="rect">
            <a:avLst/>
          </a:prstGeom>
        </p:spPr>
        <p:txBody>
          <a:bodyPr wrap="square">
            <a:spAutoFit/>
          </a:bodyPr>
          <a:lstStyle/>
          <a:p>
            <a:r>
              <a:rPr lang="nl-NL" sz="1200" kern="0" dirty="0" smtClean="0">
                <a:solidFill>
                  <a:prstClr val="black"/>
                </a:solidFill>
              </a:rPr>
              <a:t>De triagisten en </a:t>
            </a:r>
            <a:r>
              <a:rPr lang="nl-NL" sz="1200" kern="0" dirty="0" smtClean="0"/>
              <a:t>coördinatoren </a:t>
            </a:r>
            <a:r>
              <a:rPr lang="nl-NL" sz="1200" kern="0" dirty="0" smtClean="0">
                <a:solidFill>
                  <a:prstClr val="black"/>
                </a:solidFill>
              </a:rPr>
              <a:t>van de Spoedpost zijn in dienst van de Spoedpost. Het overige personeel is in dienst bij de Holding en kan voor meerdere </a:t>
            </a:r>
            <a:r>
              <a:rPr lang="nl-NL" sz="1200" kern="0" dirty="0" err="1" smtClean="0">
                <a:solidFill>
                  <a:prstClr val="black"/>
                </a:solidFill>
              </a:rPr>
              <a:t>BV’s</a:t>
            </a:r>
            <a:r>
              <a:rPr lang="nl-NL" sz="1200" kern="0" dirty="0" smtClean="0">
                <a:solidFill>
                  <a:prstClr val="black"/>
                </a:solidFill>
              </a:rPr>
              <a:t> worden ingezet. </a:t>
            </a:r>
            <a:endParaRPr lang="nl-NL" sz="1200" dirty="0"/>
          </a:p>
        </p:txBody>
      </p:sp>
      <p:sp>
        <p:nvSpPr>
          <p:cNvPr id="11" name="Rechthoek 10"/>
          <p:cNvSpPr/>
          <p:nvPr/>
        </p:nvSpPr>
        <p:spPr>
          <a:xfrm>
            <a:off x="158607" y="1484462"/>
            <a:ext cx="2353463" cy="1323439"/>
          </a:xfrm>
          <a:prstGeom prst="rect">
            <a:avLst/>
          </a:prstGeom>
          <a:solidFill>
            <a:schemeClr val="bg1"/>
          </a:solidFill>
          <a:ln>
            <a:solidFill>
              <a:srgbClr val="009900"/>
            </a:solidFill>
          </a:ln>
        </p:spPr>
        <p:style>
          <a:lnRef idx="2">
            <a:schemeClr val="accent1"/>
          </a:lnRef>
          <a:fillRef idx="1">
            <a:schemeClr val="lt1"/>
          </a:fillRef>
          <a:effectRef idx="0">
            <a:schemeClr val="accent1"/>
          </a:effectRef>
          <a:fontRef idx="minor">
            <a:schemeClr val="dk1"/>
          </a:fontRef>
        </p:style>
        <p:txBody>
          <a:bodyPr wrap="square">
            <a:spAutoFit/>
          </a:bodyPr>
          <a:lstStyle/>
          <a:p>
            <a:pPr lvl="0">
              <a:defRPr/>
            </a:pPr>
            <a:r>
              <a:rPr lang="nl-NL" sz="1000" b="1" kern="0" dirty="0" smtClean="0">
                <a:solidFill>
                  <a:schemeClr val="tx1"/>
                </a:solidFill>
              </a:rPr>
              <a:t>Personeel 2021</a:t>
            </a:r>
          </a:p>
          <a:p>
            <a:pPr lvl="0">
              <a:defRPr/>
            </a:pPr>
            <a:endParaRPr lang="nl-NL" sz="1000" b="1" i="1" kern="0" dirty="0" smtClean="0">
              <a:solidFill>
                <a:schemeClr val="tx1"/>
              </a:solidFill>
            </a:endParaRPr>
          </a:p>
          <a:p>
            <a:pPr lvl="0">
              <a:defRPr/>
            </a:pPr>
            <a:r>
              <a:rPr lang="nl-NL" sz="1000" b="1" i="1" kern="0" dirty="0" smtClean="0">
                <a:solidFill>
                  <a:schemeClr val="tx1"/>
                </a:solidFill>
              </a:rPr>
              <a:t>Holding per 31-12-2021:</a:t>
            </a:r>
            <a:endParaRPr lang="nl-NL" sz="1000" b="1" i="1" kern="0" dirty="0">
              <a:solidFill>
                <a:schemeClr val="tx1"/>
              </a:solidFill>
            </a:endParaRPr>
          </a:p>
          <a:p>
            <a:pPr lvl="0">
              <a:defRPr/>
            </a:pPr>
            <a:r>
              <a:rPr lang="nl-NL" sz="1000" kern="0" dirty="0" smtClean="0">
                <a:solidFill>
                  <a:schemeClr val="tx1"/>
                </a:solidFill>
              </a:rPr>
              <a:t>29 medewerkers, 15,65 fte</a:t>
            </a:r>
            <a:endParaRPr lang="nl-NL" sz="1000" b="1" kern="0" dirty="0" smtClean="0">
              <a:solidFill>
                <a:schemeClr val="tx1"/>
              </a:solidFill>
            </a:endParaRPr>
          </a:p>
          <a:p>
            <a:pPr lvl="0">
              <a:defRPr/>
            </a:pPr>
            <a:endParaRPr lang="nl-NL" sz="1000" b="1" i="1" kern="0" dirty="0" smtClean="0">
              <a:solidFill>
                <a:schemeClr val="tx1"/>
              </a:solidFill>
            </a:endParaRPr>
          </a:p>
          <a:p>
            <a:pPr lvl="0">
              <a:defRPr/>
            </a:pPr>
            <a:r>
              <a:rPr lang="nl-NL" sz="1000" b="1" i="1" kern="0" dirty="0" smtClean="0">
                <a:solidFill>
                  <a:schemeClr val="tx1"/>
                </a:solidFill>
              </a:rPr>
              <a:t>Spoedpost per 31-12-2021:</a:t>
            </a:r>
            <a:endParaRPr lang="nl-NL" sz="1000" b="1" i="1" kern="0" dirty="0">
              <a:solidFill>
                <a:schemeClr val="tx1"/>
              </a:solidFill>
            </a:endParaRPr>
          </a:p>
          <a:p>
            <a:pPr>
              <a:defRPr/>
            </a:pPr>
            <a:r>
              <a:rPr lang="nl-NL" sz="1000" b="1" i="1" kern="0" dirty="0">
                <a:solidFill>
                  <a:schemeClr val="tx1"/>
                </a:solidFill>
              </a:rPr>
              <a:t>54 waarvan 8 oproep, 16,2 fte</a:t>
            </a:r>
          </a:p>
          <a:p>
            <a:pPr lvl="0">
              <a:defRPr/>
            </a:pPr>
            <a:r>
              <a:rPr lang="nl-NL" sz="1000" kern="0" dirty="0" smtClean="0">
                <a:solidFill>
                  <a:schemeClr val="tx1"/>
                </a:solidFill>
              </a:rPr>
              <a:t> </a:t>
            </a:r>
          </a:p>
        </p:txBody>
      </p:sp>
      <p:sp>
        <p:nvSpPr>
          <p:cNvPr id="12" name="Rechthoek 11"/>
          <p:cNvSpPr/>
          <p:nvPr/>
        </p:nvSpPr>
        <p:spPr>
          <a:xfrm>
            <a:off x="171935" y="2931790"/>
            <a:ext cx="2353462" cy="1631216"/>
          </a:xfrm>
          <a:prstGeom prst="rect">
            <a:avLst/>
          </a:prstGeom>
          <a:solidFill>
            <a:schemeClr val="bg1"/>
          </a:solidFill>
          <a:ln>
            <a:solidFill>
              <a:srgbClr val="009900"/>
            </a:solidFill>
          </a:ln>
        </p:spPr>
        <p:style>
          <a:lnRef idx="2">
            <a:schemeClr val="accent1"/>
          </a:lnRef>
          <a:fillRef idx="1">
            <a:schemeClr val="lt1"/>
          </a:fillRef>
          <a:effectRef idx="0">
            <a:schemeClr val="accent1"/>
          </a:effectRef>
          <a:fontRef idx="minor">
            <a:schemeClr val="dk1"/>
          </a:fontRef>
        </p:style>
        <p:txBody>
          <a:bodyPr wrap="square">
            <a:spAutoFit/>
          </a:bodyPr>
          <a:lstStyle/>
          <a:p>
            <a:r>
              <a:rPr lang="nl-NL" sz="1000" b="1" i="1" dirty="0" smtClean="0">
                <a:solidFill>
                  <a:schemeClr val="tx1"/>
                </a:solidFill>
              </a:rPr>
              <a:t>Scholingen</a:t>
            </a:r>
            <a:r>
              <a:rPr lang="nl-NL" sz="1000" b="1" dirty="0" smtClean="0">
                <a:solidFill>
                  <a:schemeClr val="tx1"/>
                </a:solidFill>
              </a:rPr>
              <a:t/>
            </a:r>
            <a:br>
              <a:rPr lang="nl-NL" sz="1000" b="1" dirty="0" smtClean="0">
                <a:solidFill>
                  <a:schemeClr val="tx1"/>
                </a:solidFill>
              </a:rPr>
            </a:br>
            <a:r>
              <a:rPr lang="nl-NL" sz="1000" dirty="0" smtClean="0">
                <a:solidFill>
                  <a:schemeClr val="tx1"/>
                </a:solidFill>
              </a:rPr>
              <a:t>De </a:t>
            </a:r>
            <a:r>
              <a:rPr lang="nl-NL" sz="1000" dirty="0">
                <a:solidFill>
                  <a:schemeClr val="tx1"/>
                </a:solidFill>
              </a:rPr>
              <a:t>Spoedpost zet zich actief in om de kwaliteit van de geleverde zorg te </a:t>
            </a:r>
            <a:r>
              <a:rPr lang="nl-NL" sz="1000" dirty="0" smtClean="0">
                <a:solidFill>
                  <a:schemeClr val="tx1"/>
                </a:solidFill>
              </a:rPr>
              <a:t>waarborgen: </a:t>
            </a:r>
          </a:p>
          <a:p>
            <a:pPr marL="171450" indent="-171450">
              <a:buFontTx/>
              <a:buChar char="-"/>
            </a:pPr>
            <a:r>
              <a:rPr lang="nl-NL" sz="1000" dirty="0" smtClean="0">
                <a:solidFill>
                  <a:schemeClr val="tx1"/>
                </a:solidFill>
              </a:rPr>
              <a:t>Medisch technisch handelen voor </a:t>
            </a:r>
            <a:r>
              <a:rPr lang="nl-NL" sz="1000" dirty="0" err="1" smtClean="0">
                <a:solidFill>
                  <a:schemeClr val="tx1"/>
                </a:solidFill>
              </a:rPr>
              <a:t>triagisten</a:t>
            </a:r>
            <a:endParaRPr lang="nl-NL" sz="1000" dirty="0" smtClean="0">
              <a:solidFill>
                <a:schemeClr val="tx1"/>
              </a:solidFill>
            </a:endParaRPr>
          </a:p>
          <a:p>
            <a:pPr marL="171450" indent="-171450">
              <a:buFontTx/>
              <a:buChar char="-"/>
            </a:pPr>
            <a:r>
              <a:rPr lang="nl-NL" sz="1000" dirty="0" smtClean="0">
                <a:solidFill>
                  <a:schemeClr val="tx1"/>
                </a:solidFill>
              </a:rPr>
              <a:t>Scholing crisistraining</a:t>
            </a:r>
          </a:p>
          <a:p>
            <a:pPr marL="171450" indent="-171450">
              <a:buFontTx/>
              <a:buChar char="-"/>
            </a:pPr>
            <a:r>
              <a:rPr lang="nl-NL" sz="1000" dirty="0" smtClean="0">
                <a:solidFill>
                  <a:schemeClr val="tx1"/>
                </a:solidFill>
              </a:rPr>
              <a:t>Scholing luchtwegen</a:t>
            </a:r>
          </a:p>
          <a:p>
            <a:pPr marL="171450" indent="-171450">
              <a:buFontTx/>
              <a:buChar char="-"/>
            </a:pPr>
            <a:r>
              <a:rPr lang="nl-NL" sz="1000" dirty="0" smtClean="0">
                <a:solidFill>
                  <a:schemeClr val="tx1"/>
                </a:solidFill>
              </a:rPr>
              <a:t>Scholing samen triëren</a:t>
            </a:r>
          </a:p>
          <a:p>
            <a:pPr marL="171450" indent="-171450">
              <a:buFontTx/>
              <a:buChar char="-"/>
            </a:pPr>
            <a:r>
              <a:rPr lang="nl-NL" sz="1000" dirty="0" smtClean="0">
                <a:solidFill>
                  <a:schemeClr val="tx1"/>
                </a:solidFill>
              </a:rPr>
              <a:t>Intervisies</a:t>
            </a:r>
          </a:p>
        </p:txBody>
      </p:sp>
      <p:sp>
        <p:nvSpPr>
          <p:cNvPr id="14" name="Rechthoek 13"/>
          <p:cNvSpPr/>
          <p:nvPr/>
        </p:nvSpPr>
        <p:spPr>
          <a:xfrm>
            <a:off x="2786788" y="1491630"/>
            <a:ext cx="5915000" cy="2400657"/>
          </a:xfrm>
          <a:prstGeom prst="rect">
            <a:avLst/>
          </a:prstGeom>
          <a:solidFill>
            <a:schemeClr val="bg1"/>
          </a:solidFill>
          <a:ln>
            <a:solidFill>
              <a:srgbClr val="009900"/>
            </a:solidFill>
          </a:ln>
        </p:spPr>
        <p:style>
          <a:lnRef idx="2">
            <a:schemeClr val="accent1"/>
          </a:lnRef>
          <a:fillRef idx="1">
            <a:schemeClr val="lt1"/>
          </a:fillRef>
          <a:effectRef idx="0">
            <a:schemeClr val="accent1"/>
          </a:effectRef>
          <a:fontRef idx="minor">
            <a:schemeClr val="dk1"/>
          </a:fontRef>
        </p:style>
        <p:txBody>
          <a:bodyPr wrap="square">
            <a:spAutoFit/>
          </a:bodyPr>
          <a:lstStyle/>
          <a:p>
            <a:endParaRPr lang="nl-NL" sz="1000" b="1" smtClean="0">
              <a:solidFill>
                <a:srgbClr val="FF0000"/>
              </a:solidFill>
            </a:endParaRPr>
          </a:p>
          <a:p>
            <a:endParaRPr lang="nl-NL" sz="1000" b="1" smtClean="0">
              <a:solidFill>
                <a:srgbClr val="FF0000"/>
              </a:solidFill>
            </a:endParaRPr>
          </a:p>
          <a:p>
            <a:endParaRPr lang="nl-NL" sz="1000" b="1" smtClean="0">
              <a:solidFill>
                <a:srgbClr val="FF0000"/>
              </a:solidFill>
            </a:endParaRPr>
          </a:p>
          <a:p>
            <a:endParaRPr lang="nl-NL" sz="1000" b="1" smtClean="0">
              <a:solidFill>
                <a:srgbClr val="FF0000"/>
              </a:solidFill>
            </a:endParaRPr>
          </a:p>
          <a:p>
            <a:endParaRPr lang="nl-NL" sz="1000" b="1" smtClean="0">
              <a:solidFill>
                <a:srgbClr val="FF0000"/>
              </a:solidFill>
            </a:endParaRPr>
          </a:p>
          <a:p>
            <a:endParaRPr lang="nl-NL" sz="1000" b="1" smtClean="0">
              <a:solidFill>
                <a:srgbClr val="FF0000"/>
              </a:solidFill>
            </a:endParaRPr>
          </a:p>
          <a:p>
            <a:endParaRPr lang="nl-NL" sz="1000" b="1" smtClean="0">
              <a:solidFill>
                <a:srgbClr val="FF0000"/>
              </a:solidFill>
            </a:endParaRPr>
          </a:p>
          <a:p>
            <a:endParaRPr lang="nl-NL" sz="1000" b="1" smtClean="0">
              <a:solidFill>
                <a:srgbClr val="FF0000"/>
              </a:solidFill>
            </a:endParaRPr>
          </a:p>
          <a:p>
            <a:endParaRPr lang="nl-NL" sz="1000" b="1" smtClean="0">
              <a:solidFill>
                <a:srgbClr val="FF0000"/>
              </a:solidFill>
            </a:endParaRPr>
          </a:p>
          <a:p>
            <a:endParaRPr lang="nl-NL" sz="1000" b="1" smtClean="0">
              <a:solidFill>
                <a:srgbClr val="FF0000"/>
              </a:solidFill>
            </a:endParaRPr>
          </a:p>
          <a:p>
            <a:endParaRPr lang="nl-NL" sz="1000" b="1" smtClean="0">
              <a:solidFill>
                <a:srgbClr val="FF0000"/>
              </a:solidFill>
            </a:endParaRPr>
          </a:p>
          <a:p>
            <a:endParaRPr lang="nl-NL" sz="1000" b="1" smtClean="0">
              <a:solidFill>
                <a:srgbClr val="FF0000"/>
              </a:solidFill>
            </a:endParaRPr>
          </a:p>
          <a:p>
            <a:endParaRPr lang="nl-NL" sz="1000" b="1" smtClean="0">
              <a:solidFill>
                <a:srgbClr val="FF0000"/>
              </a:solidFill>
            </a:endParaRPr>
          </a:p>
          <a:p>
            <a:endParaRPr lang="nl-NL" sz="1000" b="1" smtClean="0">
              <a:solidFill>
                <a:srgbClr val="FF0000"/>
              </a:solidFill>
            </a:endParaRPr>
          </a:p>
          <a:p>
            <a:endParaRPr lang="nl-NL" sz="1000" dirty="0" smtClean="0">
              <a:solidFill>
                <a:srgbClr val="FF0000"/>
              </a:solidFill>
            </a:endParaRPr>
          </a:p>
        </p:txBody>
      </p:sp>
      <p:graphicFrame>
        <p:nvGraphicFramePr>
          <p:cNvPr id="19" name="Tabel 18"/>
          <p:cNvGraphicFramePr>
            <a:graphicFrameLocks noGrp="1"/>
          </p:cNvGraphicFramePr>
          <p:nvPr>
            <p:extLst>
              <p:ext uri="{D42A27DB-BD31-4B8C-83A1-F6EECF244321}">
                <p14:modId xmlns:p14="http://schemas.microsoft.com/office/powerpoint/2010/main" val="3131094874"/>
              </p:ext>
            </p:extLst>
          </p:nvPr>
        </p:nvGraphicFramePr>
        <p:xfrm>
          <a:off x="2813334" y="1635645"/>
          <a:ext cx="1280761" cy="1265382"/>
        </p:xfrm>
        <a:graphic>
          <a:graphicData uri="http://schemas.openxmlformats.org/drawingml/2006/table">
            <a:tbl>
              <a:tblPr firstRow="1" bandRow="1">
                <a:tableStyleId>{5C22544A-7EE6-4342-B048-85BDC9FD1C3A}</a:tableStyleId>
              </a:tblPr>
              <a:tblGrid>
                <a:gridCol w="742765">
                  <a:extLst>
                    <a:ext uri="{9D8B030D-6E8A-4147-A177-3AD203B41FA5}">
                      <a16:colId xmlns:a16="http://schemas.microsoft.com/office/drawing/2014/main" val="17150223"/>
                    </a:ext>
                  </a:extLst>
                </a:gridCol>
                <a:gridCol w="537996">
                  <a:extLst>
                    <a:ext uri="{9D8B030D-6E8A-4147-A177-3AD203B41FA5}">
                      <a16:colId xmlns:a16="http://schemas.microsoft.com/office/drawing/2014/main" val="2729237641"/>
                    </a:ext>
                  </a:extLst>
                </a:gridCol>
              </a:tblGrid>
              <a:tr h="179562">
                <a:tc>
                  <a:txBody>
                    <a:bodyPr/>
                    <a:lstStyle/>
                    <a:p>
                      <a:r>
                        <a:rPr lang="nl-NL" sz="1000" dirty="0" smtClean="0">
                          <a:solidFill>
                            <a:schemeClr val="tx1"/>
                          </a:solidFill>
                        </a:rPr>
                        <a:t>Instroom</a:t>
                      </a:r>
                      <a:r>
                        <a:rPr lang="nl-NL" sz="1000" baseline="0" dirty="0" smtClean="0">
                          <a:solidFill>
                            <a:schemeClr val="tx1"/>
                          </a:solidFill>
                        </a:rPr>
                        <a:t> Holding</a:t>
                      </a:r>
                      <a:endParaRPr lang="nl-NL" sz="1000" dirty="0">
                        <a:solidFill>
                          <a:schemeClr val="tx1"/>
                        </a:solidFill>
                      </a:endParaRPr>
                    </a:p>
                  </a:txBody>
                  <a:tcPr/>
                </a:tc>
                <a:tc>
                  <a:txBody>
                    <a:bodyPr/>
                    <a:lstStyle/>
                    <a:p>
                      <a:r>
                        <a:rPr lang="nl-NL" sz="1000" dirty="0" smtClean="0">
                          <a:solidFill>
                            <a:schemeClr val="tx1"/>
                          </a:solidFill>
                        </a:rPr>
                        <a:t>Aantal</a:t>
                      </a:r>
                      <a:endParaRPr lang="nl-NL" sz="1000" dirty="0">
                        <a:solidFill>
                          <a:schemeClr val="tx1"/>
                        </a:solidFill>
                      </a:endParaRPr>
                    </a:p>
                  </a:txBody>
                  <a:tcPr/>
                </a:tc>
                <a:extLst>
                  <a:ext uri="{0D108BD9-81ED-4DB2-BD59-A6C34878D82A}">
                    <a16:rowId xmlns:a16="http://schemas.microsoft.com/office/drawing/2014/main" val="2372054983"/>
                  </a:ext>
                </a:extLst>
              </a:tr>
              <a:tr h="320502">
                <a:tc>
                  <a:txBody>
                    <a:bodyPr/>
                    <a:lstStyle/>
                    <a:p>
                      <a:r>
                        <a:rPr lang="nl-NL" sz="1000" dirty="0" smtClean="0">
                          <a:solidFill>
                            <a:schemeClr val="tx1"/>
                          </a:solidFill>
                        </a:rPr>
                        <a:t>Financieel</a:t>
                      </a:r>
                      <a:r>
                        <a:rPr lang="nl-NL" sz="1000" baseline="0" dirty="0" smtClean="0">
                          <a:solidFill>
                            <a:schemeClr val="tx1"/>
                          </a:solidFill>
                        </a:rPr>
                        <a:t> medewerker</a:t>
                      </a:r>
                      <a:endParaRPr lang="nl-NL" sz="1000" dirty="0">
                        <a:solidFill>
                          <a:schemeClr val="tx1"/>
                        </a:solidFill>
                      </a:endParaRPr>
                    </a:p>
                  </a:txBody>
                  <a:tcPr/>
                </a:tc>
                <a:tc>
                  <a:txBody>
                    <a:bodyPr/>
                    <a:lstStyle/>
                    <a:p>
                      <a:r>
                        <a:rPr lang="nl-NL" sz="1000" dirty="0" smtClean="0">
                          <a:solidFill>
                            <a:schemeClr val="tx1"/>
                          </a:solidFill>
                        </a:rPr>
                        <a:t>1</a:t>
                      </a:r>
                      <a:endParaRPr lang="nl-NL" sz="1000" dirty="0">
                        <a:solidFill>
                          <a:schemeClr val="tx1"/>
                        </a:solidFill>
                      </a:endParaRPr>
                    </a:p>
                  </a:txBody>
                  <a:tcPr/>
                </a:tc>
                <a:extLst>
                  <a:ext uri="{0D108BD9-81ED-4DB2-BD59-A6C34878D82A}">
                    <a16:rowId xmlns:a16="http://schemas.microsoft.com/office/drawing/2014/main" val="1199876850"/>
                  </a:ext>
                </a:extLst>
              </a:tr>
              <a:tr h="320502">
                <a:tc>
                  <a:txBody>
                    <a:bodyPr/>
                    <a:lstStyle/>
                    <a:p>
                      <a:r>
                        <a:rPr lang="nl-NL" sz="1000" dirty="0" smtClean="0">
                          <a:solidFill>
                            <a:schemeClr val="tx1"/>
                          </a:solidFill>
                        </a:rPr>
                        <a:t>Totaal</a:t>
                      </a:r>
                      <a:endParaRPr lang="nl-NL" sz="1000" dirty="0">
                        <a:solidFill>
                          <a:schemeClr val="tx1"/>
                        </a:solidFill>
                      </a:endParaRPr>
                    </a:p>
                  </a:txBody>
                  <a:tcPr/>
                </a:tc>
                <a:tc>
                  <a:txBody>
                    <a:bodyPr/>
                    <a:lstStyle/>
                    <a:p>
                      <a:r>
                        <a:rPr lang="nl-NL" sz="1000" dirty="0" smtClean="0">
                          <a:solidFill>
                            <a:schemeClr val="tx1"/>
                          </a:solidFill>
                        </a:rPr>
                        <a:t>1</a:t>
                      </a:r>
                      <a:endParaRPr lang="nl-NL" sz="1000" dirty="0">
                        <a:solidFill>
                          <a:schemeClr val="tx1"/>
                        </a:solidFill>
                      </a:endParaRPr>
                    </a:p>
                  </a:txBody>
                  <a:tcPr/>
                </a:tc>
                <a:extLst>
                  <a:ext uri="{0D108BD9-81ED-4DB2-BD59-A6C34878D82A}">
                    <a16:rowId xmlns:a16="http://schemas.microsoft.com/office/drawing/2014/main" val="1869718249"/>
                  </a:ext>
                </a:extLst>
              </a:tr>
            </a:tbl>
          </a:graphicData>
        </a:graphic>
      </p:graphicFrame>
      <p:graphicFrame>
        <p:nvGraphicFramePr>
          <p:cNvPr id="20" name="Tabel 19"/>
          <p:cNvGraphicFramePr>
            <a:graphicFrameLocks noGrp="1"/>
          </p:cNvGraphicFramePr>
          <p:nvPr>
            <p:extLst>
              <p:ext uri="{D42A27DB-BD31-4B8C-83A1-F6EECF244321}">
                <p14:modId xmlns:p14="http://schemas.microsoft.com/office/powerpoint/2010/main" val="3085331798"/>
              </p:ext>
            </p:extLst>
          </p:nvPr>
        </p:nvGraphicFramePr>
        <p:xfrm>
          <a:off x="4182450" y="1635646"/>
          <a:ext cx="1345453" cy="1239972"/>
        </p:xfrm>
        <a:graphic>
          <a:graphicData uri="http://schemas.openxmlformats.org/drawingml/2006/table">
            <a:tbl>
              <a:tblPr firstRow="1" bandRow="1">
                <a:tableStyleId>{5C22544A-7EE6-4342-B048-85BDC9FD1C3A}</a:tableStyleId>
              </a:tblPr>
              <a:tblGrid>
                <a:gridCol w="780283">
                  <a:extLst>
                    <a:ext uri="{9D8B030D-6E8A-4147-A177-3AD203B41FA5}">
                      <a16:colId xmlns:a16="http://schemas.microsoft.com/office/drawing/2014/main" val="17150223"/>
                    </a:ext>
                  </a:extLst>
                </a:gridCol>
                <a:gridCol w="565170">
                  <a:extLst>
                    <a:ext uri="{9D8B030D-6E8A-4147-A177-3AD203B41FA5}">
                      <a16:colId xmlns:a16="http://schemas.microsoft.com/office/drawing/2014/main" val="2729237641"/>
                    </a:ext>
                  </a:extLst>
                </a:gridCol>
              </a:tblGrid>
              <a:tr h="291225">
                <a:tc>
                  <a:txBody>
                    <a:bodyPr/>
                    <a:lstStyle/>
                    <a:p>
                      <a:r>
                        <a:rPr lang="nl-NL" sz="1000" dirty="0" smtClean="0">
                          <a:solidFill>
                            <a:schemeClr val="tx1"/>
                          </a:solidFill>
                        </a:rPr>
                        <a:t>Uitstroom </a:t>
                      </a:r>
                      <a:r>
                        <a:rPr lang="nl-NL" sz="1000" baseline="0" dirty="0" smtClean="0">
                          <a:solidFill>
                            <a:schemeClr val="tx1"/>
                          </a:solidFill>
                        </a:rPr>
                        <a:t>Holding</a:t>
                      </a:r>
                      <a:endParaRPr lang="nl-NL" sz="1000" dirty="0">
                        <a:solidFill>
                          <a:schemeClr val="tx1"/>
                        </a:solidFill>
                      </a:endParaRPr>
                    </a:p>
                  </a:txBody>
                  <a:tcPr/>
                </a:tc>
                <a:tc>
                  <a:txBody>
                    <a:bodyPr/>
                    <a:lstStyle/>
                    <a:p>
                      <a:r>
                        <a:rPr lang="nl-NL" sz="1000" dirty="0" smtClean="0">
                          <a:solidFill>
                            <a:schemeClr val="tx1"/>
                          </a:solidFill>
                        </a:rPr>
                        <a:t>Aantal</a:t>
                      </a:r>
                      <a:endParaRPr lang="nl-NL" sz="1000" dirty="0">
                        <a:solidFill>
                          <a:schemeClr val="tx1"/>
                        </a:solidFill>
                      </a:endParaRPr>
                    </a:p>
                  </a:txBody>
                  <a:tcPr/>
                </a:tc>
                <a:extLst>
                  <a:ext uri="{0D108BD9-81ED-4DB2-BD59-A6C34878D82A}">
                    <a16:rowId xmlns:a16="http://schemas.microsoft.com/office/drawing/2014/main" val="2372054983"/>
                  </a:ext>
                </a:extLst>
              </a:tr>
              <a:tr h="421866">
                <a:tc>
                  <a:txBody>
                    <a:bodyPr/>
                    <a:lstStyle/>
                    <a:p>
                      <a:r>
                        <a:rPr lang="nl-NL" sz="1000" dirty="0" smtClean="0">
                          <a:solidFill>
                            <a:schemeClr val="tx1"/>
                          </a:solidFill>
                        </a:rPr>
                        <a:t>Kaderarts</a:t>
                      </a:r>
                      <a:r>
                        <a:rPr lang="nl-NL" sz="1000" baseline="0" dirty="0" smtClean="0">
                          <a:solidFill>
                            <a:schemeClr val="tx1"/>
                          </a:solidFill>
                        </a:rPr>
                        <a:t> GGZ</a:t>
                      </a:r>
                      <a:endParaRPr lang="nl-NL" sz="1000" dirty="0">
                        <a:solidFill>
                          <a:schemeClr val="tx1"/>
                        </a:solidFill>
                      </a:endParaRPr>
                    </a:p>
                  </a:txBody>
                  <a:tcPr/>
                </a:tc>
                <a:tc>
                  <a:txBody>
                    <a:bodyPr/>
                    <a:lstStyle/>
                    <a:p>
                      <a:r>
                        <a:rPr lang="nl-NL" sz="1000" dirty="0" smtClean="0">
                          <a:solidFill>
                            <a:schemeClr val="tx1"/>
                          </a:solidFill>
                        </a:rPr>
                        <a:t>1</a:t>
                      </a:r>
                      <a:endParaRPr lang="nl-NL" sz="1000" dirty="0">
                        <a:solidFill>
                          <a:schemeClr val="tx1"/>
                        </a:solidFill>
                      </a:endParaRPr>
                    </a:p>
                  </a:txBody>
                  <a:tcPr/>
                </a:tc>
                <a:extLst>
                  <a:ext uri="{0D108BD9-81ED-4DB2-BD59-A6C34878D82A}">
                    <a16:rowId xmlns:a16="http://schemas.microsoft.com/office/drawing/2014/main" val="1199876850"/>
                  </a:ext>
                </a:extLst>
              </a:tr>
              <a:tr h="421866">
                <a:tc>
                  <a:txBody>
                    <a:bodyPr/>
                    <a:lstStyle/>
                    <a:p>
                      <a:r>
                        <a:rPr lang="nl-NL" sz="1000" dirty="0" smtClean="0">
                          <a:solidFill>
                            <a:schemeClr val="tx1"/>
                          </a:solidFill>
                        </a:rPr>
                        <a:t>Totaal</a:t>
                      </a:r>
                      <a:endParaRPr lang="nl-NL" sz="1000" dirty="0">
                        <a:solidFill>
                          <a:schemeClr val="tx1"/>
                        </a:solidFill>
                      </a:endParaRPr>
                    </a:p>
                  </a:txBody>
                  <a:tcPr/>
                </a:tc>
                <a:tc>
                  <a:txBody>
                    <a:bodyPr/>
                    <a:lstStyle/>
                    <a:p>
                      <a:r>
                        <a:rPr lang="nl-NL" sz="1000" dirty="0" smtClean="0">
                          <a:solidFill>
                            <a:schemeClr val="tx1"/>
                          </a:solidFill>
                        </a:rPr>
                        <a:t>1</a:t>
                      </a:r>
                      <a:endParaRPr lang="nl-NL" sz="1000" dirty="0">
                        <a:solidFill>
                          <a:schemeClr val="tx1"/>
                        </a:solidFill>
                      </a:endParaRPr>
                    </a:p>
                  </a:txBody>
                  <a:tcPr/>
                </a:tc>
                <a:extLst>
                  <a:ext uri="{0D108BD9-81ED-4DB2-BD59-A6C34878D82A}">
                    <a16:rowId xmlns:a16="http://schemas.microsoft.com/office/drawing/2014/main" val="1869718249"/>
                  </a:ext>
                </a:extLst>
              </a:tr>
            </a:tbl>
          </a:graphicData>
        </a:graphic>
      </p:graphicFrame>
      <p:graphicFrame>
        <p:nvGraphicFramePr>
          <p:cNvPr id="21" name="Tabel 20"/>
          <p:cNvGraphicFramePr>
            <a:graphicFrameLocks noGrp="1"/>
          </p:cNvGraphicFramePr>
          <p:nvPr>
            <p:extLst>
              <p:ext uri="{D42A27DB-BD31-4B8C-83A1-F6EECF244321}">
                <p14:modId xmlns:p14="http://schemas.microsoft.com/office/powerpoint/2010/main" val="1602460983"/>
              </p:ext>
            </p:extLst>
          </p:nvPr>
        </p:nvGraphicFramePr>
        <p:xfrm>
          <a:off x="5616258" y="1635646"/>
          <a:ext cx="1402472" cy="2072640"/>
        </p:xfrm>
        <a:graphic>
          <a:graphicData uri="http://schemas.openxmlformats.org/drawingml/2006/table">
            <a:tbl>
              <a:tblPr firstRow="1" bandRow="1">
                <a:tableStyleId>{5C22544A-7EE6-4342-B048-85BDC9FD1C3A}</a:tableStyleId>
              </a:tblPr>
              <a:tblGrid>
                <a:gridCol w="813351">
                  <a:extLst>
                    <a:ext uri="{9D8B030D-6E8A-4147-A177-3AD203B41FA5}">
                      <a16:colId xmlns:a16="http://schemas.microsoft.com/office/drawing/2014/main" val="17150223"/>
                    </a:ext>
                  </a:extLst>
                </a:gridCol>
                <a:gridCol w="589121">
                  <a:extLst>
                    <a:ext uri="{9D8B030D-6E8A-4147-A177-3AD203B41FA5}">
                      <a16:colId xmlns:a16="http://schemas.microsoft.com/office/drawing/2014/main" val="2729237641"/>
                    </a:ext>
                  </a:extLst>
                </a:gridCol>
              </a:tblGrid>
              <a:tr h="324232">
                <a:tc>
                  <a:txBody>
                    <a:bodyPr/>
                    <a:lstStyle/>
                    <a:p>
                      <a:r>
                        <a:rPr lang="nl-NL" sz="1000" dirty="0" smtClean="0">
                          <a:solidFill>
                            <a:schemeClr val="tx1"/>
                          </a:solidFill>
                        </a:rPr>
                        <a:t>Instroom</a:t>
                      </a:r>
                      <a:r>
                        <a:rPr lang="nl-NL" sz="1000" baseline="0" dirty="0" smtClean="0">
                          <a:solidFill>
                            <a:schemeClr val="tx1"/>
                          </a:solidFill>
                        </a:rPr>
                        <a:t> Spoedpost</a:t>
                      </a:r>
                      <a:endParaRPr lang="nl-NL" sz="1000" dirty="0">
                        <a:solidFill>
                          <a:schemeClr val="tx1"/>
                        </a:solidFill>
                      </a:endParaRPr>
                    </a:p>
                  </a:txBody>
                  <a:tcPr/>
                </a:tc>
                <a:tc>
                  <a:txBody>
                    <a:bodyPr/>
                    <a:lstStyle/>
                    <a:p>
                      <a:r>
                        <a:rPr lang="nl-NL" sz="1000" dirty="0" smtClean="0">
                          <a:solidFill>
                            <a:schemeClr val="tx1"/>
                          </a:solidFill>
                        </a:rPr>
                        <a:t>Aantal</a:t>
                      </a:r>
                      <a:endParaRPr lang="nl-NL" sz="1000" dirty="0">
                        <a:solidFill>
                          <a:schemeClr val="tx1"/>
                        </a:solidFill>
                      </a:endParaRPr>
                    </a:p>
                  </a:txBody>
                  <a:tcPr/>
                </a:tc>
                <a:extLst>
                  <a:ext uri="{0D108BD9-81ED-4DB2-BD59-A6C34878D82A}">
                    <a16:rowId xmlns:a16="http://schemas.microsoft.com/office/drawing/2014/main" val="2372054983"/>
                  </a:ext>
                </a:extLst>
              </a:tr>
              <a:tr h="507175">
                <a:tc>
                  <a:txBody>
                    <a:bodyPr/>
                    <a:lstStyle/>
                    <a:p>
                      <a:r>
                        <a:rPr lang="nl-NL" sz="1000" dirty="0" smtClean="0">
                          <a:solidFill>
                            <a:schemeClr val="tx1"/>
                          </a:solidFill>
                        </a:rPr>
                        <a:t>Instroom</a:t>
                      </a:r>
                    </a:p>
                    <a:p>
                      <a:r>
                        <a:rPr lang="nl-NL" sz="1000" dirty="0" smtClean="0">
                          <a:solidFill>
                            <a:schemeClr val="tx1"/>
                          </a:solidFill>
                        </a:rPr>
                        <a:t>Corona-personeel</a:t>
                      </a:r>
                      <a:endParaRPr lang="nl-NL" sz="1000" dirty="0">
                        <a:solidFill>
                          <a:schemeClr val="tx1"/>
                        </a:solidFill>
                      </a:endParaRPr>
                    </a:p>
                  </a:txBody>
                  <a:tcPr/>
                </a:tc>
                <a:tc>
                  <a:txBody>
                    <a:bodyPr/>
                    <a:lstStyle/>
                    <a:p>
                      <a:r>
                        <a:rPr lang="nl-NL" sz="1000" dirty="0" smtClean="0">
                          <a:solidFill>
                            <a:schemeClr val="tx1"/>
                          </a:solidFill>
                        </a:rPr>
                        <a:t>10</a:t>
                      </a:r>
                      <a:endParaRPr lang="nl-NL" sz="1000" dirty="0">
                        <a:solidFill>
                          <a:schemeClr val="tx1"/>
                        </a:solidFill>
                      </a:endParaRPr>
                    </a:p>
                  </a:txBody>
                  <a:tcPr/>
                </a:tc>
                <a:extLst>
                  <a:ext uri="{0D108BD9-81ED-4DB2-BD59-A6C34878D82A}">
                    <a16:rowId xmlns:a16="http://schemas.microsoft.com/office/drawing/2014/main" val="1199876850"/>
                  </a:ext>
                </a:extLst>
              </a:tr>
              <a:tr h="366293">
                <a:tc>
                  <a:txBody>
                    <a:bodyPr/>
                    <a:lstStyle/>
                    <a:p>
                      <a:r>
                        <a:rPr lang="nl-NL" sz="1000" dirty="0" smtClean="0">
                          <a:solidFill>
                            <a:schemeClr val="tx1"/>
                          </a:solidFill>
                        </a:rPr>
                        <a:t>Junior </a:t>
                      </a:r>
                    </a:p>
                    <a:p>
                      <a:r>
                        <a:rPr lang="nl-NL" sz="1000" dirty="0" err="1" smtClean="0">
                          <a:solidFill>
                            <a:schemeClr val="tx1"/>
                          </a:solidFill>
                        </a:rPr>
                        <a:t>Triagisten</a:t>
                      </a:r>
                      <a:endParaRPr lang="nl-NL" sz="1000" dirty="0">
                        <a:solidFill>
                          <a:schemeClr val="tx1"/>
                        </a:solidFill>
                      </a:endParaRPr>
                    </a:p>
                  </a:txBody>
                  <a:tcPr/>
                </a:tc>
                <a:tc>
                  <a:txBody>
                    <a:bodyPr/>
                    <a:lstStyle/>
                    <a:p>
                      <a:r>
                        <a:rPr lang="nl-NL" sz="1000" dirty="0" smtClean="0">
                          <a:solidFill>
                            <a:schemeClr val="tx1"/>
                          </a:solidFill>
                        </a:rPr>
                        <a:t>11</a:t>
                      </a:r>
                      <a:endParaRPr lang="nl-NL" sz="1000" dirty="0">
                        <a:solidFill>
                          <a:schemeClr val="tx1"/>
                        </a:solidFill>
                      </a:endParaRPr>
                    </a:p>
                  </a:txBody>
                  <a:tcPr/>
                </a:tc>
                <a:extLst>
                  <a:ext uri="{0D108BD9-81ED-4DB2-BD59-A6C34878D82A}">
                    <a16:rowId xmlns:a16="http://schemas.microsoft.com/office/drawing/2014/main" val="3128613677"/>
                  </a:ext>
                </a:extLst>
              </a:tr>
              <a:tr h="238802">
                <a:tc>
                  <a:txBody>
                    <a:bodyPr/>
                    <a:lstStyle/>
                    <a:p>
                      <a:r>
                        <a:rPr lang="nl-NL" sz="1000" dirty="0" err="1" smtClean="0">
                          <a:solidFill>
                            <a:schemeClr val="tx1"/>
                          </a:solidFill>
                        </a:rPr>
                        <a:t>Triagisten</a:t>
                      </a:r>
                      <a:endParaRPr lang="nl-NL" sz="1000" dirty="0">
                        <a:solidFill>
                          <a:schemeClr val="tx1"/>
                        </a:solidFill>
                      </a:endParaRPr>
                    </a:p>
                  </a:txBody>
                  <a:tcPr/>
                </a:tc>
                <a:tc>
                  <a:txBody>
                    <a:bodyPr/>
                    <a:lstStyle/>
                    <a:p>
                      <a:r>
                        <a:rPr lang="nl-NL" sz="1000" dirty="0" smtClean="0">
                          <a:solidFill>
                            <a:schemeClr val="tx1"/>
                          </a:solidFill>
                        </a:rPr>
                        <a:t>5</a:t>
                      </a:r>
                      <a:endParaRPr lang="nl-NL" sz="1000" dirty="0">
                        <a:solidFill>
                          <a:schemeClr val="tx1"/>
                        </a:solidFill>
                      </a:endParaRPr>
                    </a:p>
                  </a:txBody>
                  <a:tcPr/>
                </a:tc>
                <a:extLst>
                  <a:ext uri="{0D108BD9-81ED-4DB2-BD59-A6C34878D82A}">
                    <a16:rowId xmlns:a16="http://schemas.microsoft.com/office/drawing/2014/main" val="3104887304"/>
                  </a:ext>
                </a:extLst>
              </a:tr>
              <a:tr h="225411">
                <a:tc>
                  <a:txBody>
                    <a:bodyPr/>
                    <a:lstStyle/>
                    <a:p>
                      <a:r>
                        <a:rPr lang="nl-NL" sz="1000" dirty="0" smtClean="0">
                          <a:solidFill>
                            <a:schemeClr val="tx1"/>
                          </a:solidFill>
                        </a:rPr>
                        <a:t>PA</a:t>
                      </a:r>
                      <a:endParaRPr lang="nl-NL" sz="1000" dirty="0">
                        <a:solidFill>
                          <a:schemeClr val="tx1"/>
                        </a:solidFill>
                      </a:endParaRPr>
                    </a:p>
                  </a:txBody>
                  <a:tcPr/>
                </a:tc>
                <a:tc>
                  <a:txBody>
                    <a:bodyPr/>
                    <a:lstStyle/>
                    <a:p>
                      <a:r>
                        <a:rPr lang="nl-NL" sz="1000" dirty="0" smtClean="0">
                          <a:solidFill>
                            <a:schemeClr val="tx1"/>
                          </a:solidFill>
                        </a:rPr>
                        <a:t>1</a:t>
                      </a:r>
                      <a:endParaRPr lang="nl-NL" sz="1000" dirty="0">
                        <a:solidFill>
                          <a:schemeClr val="tx1"/>
                        </a:solidFill>
                      </a:endParaRPr>
                    </a:p>
                  </a:txBody>
                  <a:tcPr/>
                </a:tc>
                <a:extLst>
                  <a:ext uri="{0D108BD9-81ED-4DB2-BD59-A6C34878D82A}">
                    <a16:rowId xmlns:a16="http://schemas.microsoft.com/office/drawing/2014/main" val="1869718249"/>
                  </a:ext>
                </a:extLst>
              </a:tr>
              <a:tr h="225411">
                <a:tc>
                  <a:txBody>
                    <a:bodyPr/>
                    <a:lstStyle/>
                    <a:p>
                      <a:r>
                        <a:rPr lang="nl-NL" sz="1000" dirty="0" smtClean="0">
                          <a:solidFill>
                            <a:schemeClr val="tx1"/>
                          </a:solidFill>
                        </a:rPr>
                        <a:t>Totaal</a:t>
                      </a:r>
                      <a:endParaRPr lang="nl-NL" sz="1000" dirty="0">
                        <a:solidFill>
                          <a:schemeClr val="tx1"/>
                        </a:solidFill>
                      </a:endParaRPr>
                    </a:p>
                  </a:txBody>
                  <a:tcPr/>
                </a:tc>
                <a:tc>
                  <a:txBody>
                    <a:bodyPr/>
                    <a:lstStyle/>
                    <a:p>
                      <a:r>
                        <a:rPr lang="nl-NL" sz="1000" dirty="0" smtClean="0">
                          <a:solidFill>
                            <a:schemeClr val="tx1"/>
                          </a:solidFill>
                        </a:rPr>
                        <a:t>27</a:t>
                      </a:r>
                      <a:endParaRPr lang="nl-NL" sz="1000" dirty="0">
                        <a:solidFill>
                          <a:schemeClr val="tx1"/>
                        </a:solidFill>
                      </a:endParaRPr>
                    </a:p>
                  </a:txBody>
                  <a:tcPr/>
                </a:tc>
                <a:extLst>
                  <a:ext uri="{0D108BD9-81ED-4DB2-BD59-A6C34878D82A}">
                    <a16:rowId xmlns:a16="http://schemas.microsoft.com/office/drawing/2014/main" val="164074936"/>
                  </a:ext>
                </a:extLst>
              </a:tr>
            </a:tbl>
          </a:graphicData>
        </a:graphic>
      </p:graphicFrame>
      <p:graphicFrame>
        <p:nvGraphicFramePr>
          <p:cNvPr id="22" name="Tabel 21"/>
          <p:cNvGraphicFramePr>
            <a:graphicFrameLocks noGrp="1"/>
          </p:cNvGraphicFramePr>
          <p:nvPr>
            <p:extLst>
              <p:ext uri="{D42A27DB-BD31-4B8C-83A1-F6EECF244321}">
                <p14:modId xmlns:p14="http://schemas.microsoft.com/office/powerpoint/2010/main" val="1809577857"/>
              </p:ext>
            </p:extLst>
          </p:nvPr>
        </p:nvGraphicFramePr>
        <p:xfrm>
          <a:off x="7107085" y="1635645"/>
          <a:ext cx="1319985" cy="2072640"/>
        </p:xfrm>
        <a:graphic>
          <a:graphicData uri="http://schemas.openxmlformats.org/drawingml/2006/table">
            <a:tbl>
              <a:tblPr firstRow="1" bandRow="1">
                <a:tableStyleId>{5C22544A-7EE6-4342-B048-85BDC9FD1C3A}</a:tableStyleId>
              </a:tblPr>
              <a:tblGrid>
                <a:gridCol w="765512">
                  <a:extLst>
                    <a:ext uri="{9D8B030D-6E8A-4147-A177-3AD203B41FA5}">
                      <a16:colId xmlns:a16="http://schemas.microsoft.com/office/drawing/2014/main" val="17150223"/>
                    </a:ext>
                  </a:extLst>
                </a:gridCol>
                <a:gridCol w="554473">
                  <a:extLst>
                    <a:ext uri="{9D8B030D-6E8A-4147-A177-3AD203B41FA5}">
                      <a16:colId xmlns:a16="http://schemas.microsoft.com/office/drawing/2014/main" val="2729237641"/>
                    </a:ext>
                  </a:extLst>
                </a:gridCol>
              </a:tblGrid>
              <a:tr h="252224">
                <a:tc>
                  <a:txBody>
                    <a:bodyPr/>
                    <a:lstStyle/>
                    <a:p>
                      <a:r>
                        <a:rPr lang="nl-NL" sz="1000" dirty="0" smtClean="0">
                          <a:solidFill>
                            <a:schemeClr val="tx1"/>
                          </a:solidFill>
                        </a:rPr>
                        <a:t>Uitstroom</a:t>
                      </a:r>
                    </a:p>
                    <a:p>
                      <a:r>
                        <a:rPr lang="nl-NL" sz="1000" baseline="0" dirty="0" smtClean="0">
                          <a:solidFill>
                            <a:schemeClr val="tx1"/>
                          </a:solidFill>
                        </a:rPr>
                        <a:t>Spoedpost</a:t>
                      </a:r>
                      <a:endParaRPr lang="nl-NL" sz="1000" dirty="0">
                        <a:solidFill>
                          <a:schemeClr val="tx1"/>
                        </a:solidFill>
                      </a:endParaRPr>
                    </a:p>
                  </a:txBody>
                  <a:tcPr/>
                </a:tc>
                <a:tc>
                  <a:txBody>
                    <a:bodyPr/>
                    <a:lstStyle/>
                    <a:p>
                      <a:r>
                        <a:rPr lang="nl-NL" sz="1000" dirty="0" smtClean="0">
                          <a:solidFill>
                            <a:schemeClr val="tx1"/>
                          </a:solidFill>
                        </a:rPr>
                        <a:t>Aantal</a:t>
                      </a:r>
                      <a:endParaRPr lang="nl-NL" sz="1000" dirty="0">
                        <a:solidFill>
                          <a:schemeClr val="tx1"/>
                        </a:solidFill>
                      </a:endParaRPr>
                    </a:p>
                  </a:txBody>
                  <a:tcPr/>
                </a:tc>
                <a:extLst>
                  <a:ext uri="{0D108BD9-81ED-4DB2-BD59-A6C34878D82A}">
                    <a16:rowId xmlns:a16="http://schemas.microsoft.com/office/drawing/2014/main" val="2372054983"/>
                  </a:ext>
                </a:extLst>
              </a:tr>
              <a:tr h="523782">
                <a:tc>
                  <a:txBody>
                    <a:bodyPr/>
                    <a:lstStyle/>
                    <a:p>
                      <a:r>
                        <a:rPr lang="nl-NL" sz="1000" dirty="0" smtClean="0">
                          <a:solidFill>
                            <a:schemeClr val="tx1"/>
                          </a:solidFill>
                        </a:rPr>
                        <a:t>Uitstroom</a:t>
                      </a:r>
                    </a:p>
                    <a:p>
                      <a:r>
                        <a:rPr lang="nl-NL" sz="1000" dirty="0" smtClean="0">
                          <a:solidFill>
                            <a:schemeClr val="tx1"/>
                          </a:solidFill>
                        </a:rPr>
                        <a:t>Corona-personeel</a:t>
                      </a:r>
                      <a:endParaRPr lang="nl-NL" sz="1000" dirty="0">
                        <a:solidFill>
                          <a:schemeClr val="tx1"/>
                        </a:solidFill>
                      </a:endParaRPr>
                    </a:p>
                  </a:txBody>
                  <a:tcPr/>
                </a:tc>
                <a:tc>
                  <a:txBody>
                    <a:bodyPr/>
                    <a:lstStyle/>
                    <a:p>
                      <a:r>
                        <a:rPr lang="nl-NL" sz="1000" dirty="0" smtClean="0">
                          <a:solidFill>
                            <a:schemeClr val="tx1"/>
                          </a:solidFill>
                        </a:rPr>
                        <a:t>8</a:t>
                      </a:r>
                      <a:endParaRPr lang="nl-NL" sz="1000" dirty="0">
                        <a:solidFill>
                          <a:schemeClr val="tx1"/>
                        </a:solidFill>
                      </a:endParaRPr>
                    </a:p>
                  </a:txBody>
                  <a:tcPr/>
                </a:tc>
                <a:extLst>
                  <a:ext uri="{0D108BD9-81ED-4DB2-BD59-A6C34878D82A}">
                    <a16:rowId xmlns:a16="http://schemas.microsoft.com/office/drawing/2014/main" val="1199876850"/>
                  </a:ext>
                </a:extLst>
              </a:tr>
              <a:tr h="378287">
                <a:tc>
                  <a:txBody>
                    <a:bodyPr/>
                    <a:lstStyle/>
                    <a:p>
                      <a:r>
                        <a:rPr lang="nl-NL" sz="1000" dirty="0" smtClean="0">
                          <a:solidFill>
                            <a:schemeClr val="tx1"/>
                          </a:solidFill>
                        </a:rPr>
                        <a:t>Junior </a:t>
                      </a:r>
                    </a:p>
                    <a:p>
                      <a:r>
                        <a:rPr lang="nl-NL" sz="1000" dirty="0" err="1" smtClean="0">
                          <a:solidFill>
                            <a:schemeClr val="tx1"/>
                          </a:solidFill>
                        </a:rPr>
                        <a:t>Triagisten</a:t>
                      </a:r>
                      <a:endParaRPr lang="nl-NL" sz="1000" dirty="0">
                        <a:solidFill>
                          <a:schemeClr val="tx1"/>
                        </a:solidFill>
                      </a:endParaRPr>
                    </a:p>
                  </a:txBody>
                  <a:tcPr/>
                </a:tc>
                <a:tc>
                  <a:txBody>
                    <a:bodyPr/>
                    <a:lstStyle/>
                    <a:p>
                      <a:r>
                        <a:rPr lang="nl-NL" sz="1000" dirty="0" smtClean="0">
                          <a:solidFill>
                            <a:schemeClr val="tx1"/>
                          </a:solidFill>
                        </a:rPr>
                        <a:t>11</a:t>
                      </a:r>
                      <a:endParaRPr lang="nl-NL" sz="1000" dirty="0">
                        <a:solidFill>
                          <a:schemeClr val="tx1"/>
                        </a:solidFill>
                      </a:endParaRPr>
                    </a:p>
                  </a:txBody>
                  <a:tcPr/>
                </a:tc>
                <a:extLst>
                  <a:ext uri="{0D108BD9-81ED-4DB2-BD59-A6C34878D82A}">
                    <a16:rowId xmlns:a16="http://schemas.microsoft.com/office/drawing/2014/main" val="3128613677"/>
                  </a:ext>
                </a:extLst>
              </a:tr>
              <a:tr h="232792">
                <a:tc>
                  <a:txBody>
                    <a:bodyPr/>
                    <a:lstStyle/>
                    <a:p>
                      <a:r>
                        <a:rPr lang="nl-NL" sz="1000" dirty="0" err="1" smtClean="0">
                          <a:solidFill>
                            <a:schemeClr val="tx1"/>
                          </a:solidFill>
                        </a:rPr>
                        <a:t>Triagisten</a:t>
                      </a:r>
                      <a:endParaRPr lang="nl-NL" sz="1000" dirty="0">
                        <a:solidFill>
                          <a:schemeClr val="tx1"/>
                        </a:solidFill>
                      </a:endParaRPr>
                    </a:p>
                  </a:txBody>
                  <a:tcPr/>
                </a:tc>
                <a:tc>
                  <a:txBody>
                    <a:bodyPr/>
                    <a:lstStyle/>
                    <a:p>
                      <a:r>
                        <a:rPr lang="nl-NL" sz="1000" dirty="0" smtClean="0">
                          <a:solidFill>
                            <a:schemeClr val="tx1"/>
                          </a:solidFill>
                        </a:rPr>
                        <a:t>5</a:t>
                      </a:r>
                      <a:endParaRPr lang="nl-NL" sz="1000" dirty="0">
                        <a:solidFill>
                          <a:schemeClr val="tx1"/>
                        </a:solidFill>
                      </a:endParaRPr>
                    </a:p>
                  </a:txBody>
                  <a:tcPr/>
                </a:tc>
                <a:extLst>
                  <a:ext uri="{0D108BD9-81ED-4DB2-BD59-A6C34878D82A}">
                    <a16:rowId xmlns:a16="http://schemas.microsoft.com/office/drawing/2014/main" val="3104887304"/>
                  </a:ext>
                </a:extLst>
              </a:tr>
              <a:tr h="232792">
                <a:tc>
                  <a:txBody>
                    <a:bodyPr/>
                    <a:lstStyle/>
                    <a:p>
                      <a:endParaRPr lang="nl-NL" sz="1000" dirty="0">
                        <a:solidFill>
                          <a:schemeClr val="tx1"/>
                        </a:solidFill>
                      </a:endParaRPr>
                    </a:p>
                  </a:txBody>
                  <a:tcPr/>
                </a:tc>
                <a:tc>
                  <a:txBody>
                    <a:bodyPr/>
                    <a:lstStyle/>
                    <a:p>
                      <a:endParaRPr lang="nl-NL" sz="1000" dirty="0">
                        <a:solidFill>
                          <a:schemeClr val="tx1"/>
                        </a:solidFill>
                      </a:endParaRPr>
                    </a:p>
                  </a:txBody>
                  <a:tcPr/>
                </a:tc>
                <a:extLst>
                  <a:ext uri="{0D108BD9-81ED-4DB2-BD59-A6C34878D82A}">
                    <a16:rowId xmlns:a16="http://schemas.microsoft.com/office/drawing/2014/main" val="1869718249"/>
                  </a:ext>
                </a:extLst>
              </a:tr>
              <a:tr h="232792">
                <a:tc>
                  <a:txBody>
                    <a:bodyPr/>
                    <a:lstStyle/>
                    <a:p>
                      <a:r>
                        <a:rPr lang="nl-NL" sz="1000" dirty="0" smtClean="0">
                          <a:solidFill>
                            <a:schemeClr val="tx1"/>
                          </a:solidFill>
                        </a:rPr>
                        <a:t>Totaal</a:t>
                      </a:r>
                      <a:endParaRPr lang="nl-NL" sz="1000" dirty="0">
                        <a:solidFill>
                          <a:schemeClr val="tx1"/>
                        </a:solidFill>
                      </a:endParaRPr>
                    </a:p>
                  </a:txBody>
                  <a:tcPr/>
                </a:tc>
                <a:tc>
                  <a:txBody>
                    <a:bodyPr/>
                    <a:lstStyle/>
                    <a:p>
                      <a:r>
                        <a:rPr lang="nl-NL" sz="1000" dirty="0" smtClean="0">
                          <a:solidFill>
                            <a:schemeClr val="tx1"/>
                          </a:solidFill>
                        </a:rPr>
                        <a:t>24</a:t>
                      </a:r>
                      <a:endParaRPr lang="nl-NL" sz="1000" dirty="0">
                        <a:solidFill>
                          <a:schemeClr val="tx1"/>
                        </a:solidFill>
                      </a:endParaRPr>
                    </a:p>
                  </a:txBody>
                  <a:tcPr/>
                </a:tc>
                <a:extLst>
                  <a:ext uri="{0D108BD9-81ED-4DB2-BD59-A6C34878D82A}">
                    <a16:rowId xmlns:a16="http://schemas.microsoft.com/office/drawing/2014/main" val="164074936"/>
                  </a:ext>
                </a:extLst>
              </a:tr>
            </a:tbl>
          </a:graphicData>
        </a:graphic>
      </p:graphicFrame>
    </p:spTree>
    <p:extLst>
      <p:ext uri="{BB962C8B-B14F-4D97-AF65-F5344CB8AC3E}">
        <p14:creationId xmlns:p14="http://schemas.microsoft.com/office/powerpoint/2010/main" val="18609732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12"/>
          </p:nvPr>
        </p:nvSpPr>
        <p:spPr/>
        <p:txBody>
          <a:bodyPr/>
          <a:lstStyle/>
          <a:p>
            <a:fld id="{3DE37326-B5A2-4D42-AC5D-9A3CB07E9A5A}" type="slidenum">
              <a:rPr lang="nl-NL" smtClean="0">
                <a:solidFill>
                  <a:prstClr val="black">
                    <a:tint val="75000"/>
                  </a:prstClr>
                </a:solidFill>
              </a:rPr>
              <a:pPr/>
              <a:t>16</a:t>
            </a:fld>
            <a:endParaRPr lang="nl-NL">
              <a:solidFill>
                <a:prstClr val="black">
                  <a:tint val="75000"/>
                </a:prstClr>
              </a:solidFill>
            </a:endParaRPr>
          </a:p>
        </p:txBody>
      </p:sp>
      <p:pic>
        <p:nvPicPr>
          <p:cNvPr id="3" name="Afbeelding 2">
            <a:hlinkClick r:id="rId2" action="ppaction://hlinksldjump"/>
          </p:cNvPr>
          <p:cNvPicPr>
            <a:picLocks noChangeAspect="1"/>
          </p:cNvPicPr>
          <p:nvPr/>
        </p:nvPicPr>
        <p:blipFill>
          <a:blip r:embed="rId3" cstate="print">
            <a:duotone>
              <a:prstClr val="black"/>
              <a:srgbClr val="003399">
                <a:tint val="45000"/>
                <a:satMod val="400000"/>
              </a:srgbClr>
            </a:duotone>
            <a:extLst>
              <a:ext uri="{28A0092B-C50C-407E-A947-70E740481C1C}">
                <a14:useLocalDpi xmlns:a14="http://schemas.microsoft.com/office/drawing/2010/main" val="0"/>
              </a:ext>
            </a:extLst>
          </a:blip>
          <a:stretch>
            <a:fillRect/>
          </a:stretch>
        </p:blipFill>
        <p:spPr>
          <a:xfrm>
            <a:off x="251520" y="388261"/>
            <a:ext cx="195486" cy="195486"/>
          </a:xfrm>
          <a:prstGeom prst="rect">
            <a:avLst/>
          </a:prstGeom>
          <a:noFill/>
          <a:ln>
            <a:noFill/>
          </a:ln>
        </p:spPr>
      </p:pic>
      <p:sp>
        <p:nvSpPr>
          <p:cNvPr id="4" name="Rechthoek 3"/>
          <p:cNvSpPr/>
          <p:nvPr/>
        </p:nvSpPr>
        <p:spPr>
          <a:xfrm>
            <a:off x="611560" y="301338"/>
            <a:ext cx="1809983" cy="369332"/>
          </a:xfrm>
          <a:prstGeom prst="rect">
            <a:avLst/>
          </a:prstGeom>
        </p:spPr>
        <p:txBody>
          <a:bodyPr wrap="none">
            <a:spAutoFit/>
          </a:bodyPr>
          <a:lstStyle/>
          <a:p>
            <a:r>
              <a:rPr lang="nl-NL" b="1" dirty="0" smtClean="0"/>
              <a:t>HCDO: Personeel</a:t>
            </a:r>
            <a:endParaRPr lang="nl-NL" b="1" i="1" dirty="0">
              <a:solidFill>
                <a:srgbClr val="FF0000"/>
              </a:solidFill>
            </a:endParaRPr>
          </a:p>
        </p:txBody>
      </p:sp>
      <p:cxnSp>
        <p:nvCxnSpPr>
          <p:cNvPr id="6" name="Rechte verbindingslijn 5"/>
          <p:cNvCxnSpPr/>
          <p:nvPr/>
        </p:nvCxnSpPr>
        <p:spPr>
          <a:xfrm>
            <a:off x="132054" y="699542"/>
            <a:ext cx="8832434" cy="0"/>
          </a:xfrm>
          <a:prstGeom prst="line">
            <a:avLst/>
          </a:prstGeom>
          <a:ln w="12700">
            <a:solidFill>
              <a:srgbClr val="003399"/>
            </a:solidFill>
          </a:ln>
        </p:spPr>
        <p:style>
          <a:lnRef idx="1">
            <a:schemeClr val="accent1"/>
          </a:lnRef>
          <a:fillRef idx="0">
            <a:schemeClr val="accent1"/>
          </a:fillRef>
          <a:effectRef idx="0">
            <a:schemeClr val="accent1"/>
          </a:effectRef>
          <a:fontRef idx="minor">
            <a:schemeClr val="tx1"/>
          </a:fontRef>
        </p:style>
      </p:cxnSp>
      <p:graphicFrame>
        <p:nvGraphicFramePr>
          <p:cNvPr id="8" name="Tabel 7"/>
          <p:cNvGraphicFramePr>
            <a:graphicFrameLocks noGrp="1"/>
          </p:cNvGraphicFramePr>
          <p:nvPr>
            <p:extLst/>
          </p:nvPr>
        </p:nvGraphicFramePr>
        <p:xfrm>
          <a:off x="581508" y="1455829"/>
          <a:ext cx="6058277" cy="3444954"/>
        </p:xfrm>
        <a:graphic>
          <a:graphicData uri="http://schemas.openxmlformats.org/drawingml/2006/table">
            <a:tbl>
              <a:tblPr>
                <a:tableStyleId>{5C22544A-7EE6-4342-B048-85BDC9FD1C3A}</a:tableStyleId>
              </a:tblPr>
              <a:tblGrid>
                <a:gridCol w="3122586">
                  <a:extLst>
                    <a:ext uri="{9D8B030D-6E8A-4147-A177-3AD203B41FA5}">
                      <a16:colId xmlns:a16="http://schemas.microsoft.com/office/drawing/2014/main" val="20000"/>
                    </a:ext>
                  </a:extLst>
                </a:gridCol>
                <a:gridCol w="1467845">
                  <a:extLst>
                    <a:ext uri="{9D8B030D-6E8A-4147-A177-3AD203B41FA5}">
                      <a16:colId xmlns:a16="http://schemas.microsoft.com/office/drawing/2014/main" val="20002"/>
                    </a:ext>
                  </a:extLst>
                </a:gridCol>
                <a:gridCol w="1467846">
                  <a:extLst>
                    <a:ext uri="{9D8B030D-6E8A-4147-A177-3AD203B41FA5}">
                      <a16:colId xmlns:a16="http://schemas.microsoft.com/office/drawing/2014/main" val="20003"/>
                    </a:ext>
                  </a:extLst>
                </a:gridCol>
              </a:tblGrid>
              <a:tr h="323833">
                <a:tc>
                  <a:txBody>
                    <a:bodyPr/>
                    <a:lstStyle/>
                    <a:p>
                      <a:pPr>
                        <a:spcAft>
                          <a:spcPts val="0"/>
                        </a:spcAft>
                      </a:pPr>
                      <a:r>
                        <a:rPr lang="nl-NL" sz="1000" b="1" dirty="0" smtClean="0">
                          <a:solidFill>
                            <a:schemeClr val="tx1"/>
                          </a:solidFill>
                          <a:effectLst/>
                        </a:rPr>
                        <a:t>Verzuim </a:t>
                      </a:r>
                      <a:r>
                        <a:rPr lang="nl-NL" sz="1000" b="0" dirty="0" smtClean="0">
                          <a:solidFill>
                            <a:schemeClr val="tx1"/>
                          </a:solidFill>
                          <a:effectLst/>
                        </a:rPr>
                        <a:t>(excl. zwangerschap)</a:t>
                      </a:r>
                      <a:endParaRPr lang="nl-NL" sz="1000" b="0" dirty="0">
                        <a:solidFill>
                          <a:schemeClr val="tx1"/>
                        </a:solidFill>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9900"/>
                      </a:solidFill>
                      <a:prstDash val="solid"/>
                      <a:round/>
                      <a:headEnd type="none" w="med" len="med"/>
                      <a:tailEnd type="none" w="med" len="med"/>
                    </a:lnL>
                    <a:lnR w="12700" cap="flat" cmpd="sng" algn="ctr">
                      <a:solidFill>
                        <a:srgbClr val="009900"/>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solidFill>
                      <a:schemeClr val="bg1"/>
                    </a:solidFill>
                  </a:tcPr>
                </a:tc>
                <a:tc>
                  <a:txBody>
                    <a:bodyPr/>
                    <a:lstStyle/>
                    <a:p>
                      <a:pPr>
                        <a:spcAft>
                          <a:spcPts val="0"/>
                        </a:spcAft>
                      </a:pPr>
                      <a:r>
                        <a:rPr lang="nl-NL" sz="1000" b="1" dirty="0" smtClean="0">
                          <a:solidFill>
                            <a:schemeClr val="tx1"/>
                          </a:solidFill>
                          <a:effectLst/>
                        </a:rPr>
                        <a:t>2021</a:t>
                      </a:r>
                      <a:endParaRPr lang="nl-NL" sz="1000" b="1" dirty="0">
                        <a:solidFill>
                          <a:schemeClr val="tx1"/>
                        </a:solidFill>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9900"/>
                      </a:solidFill>
                      <a:prstDash val="solid"/>
                      <a:round/>
                      <a:headEnd type="none" w="med" len="med"/>
                      <a:tailEnd type="none" w="med" len="med"/>
                    </a:lnL>
                    <a:lnR w="12700" cap="flat" cmpd="sng" algn="ctr">
                      <a:solidFill>
                        <a:srgbClr val="009900"/>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solidFill>
                      <a:schemeClr val="bg1"/>
                    </a:solidFill>
                  </a:tcPr>
                </a:tc>
                <a:tc>
                  <a:txBody>
                    <a:bodyPr/>
                    <a:lstStyle/>
                    <a:p>
                      <a:pPr>
                        <a:spcAft>
                          <a:spcPts val="0"/>
                        </a:spcAft>
                      </a:pPr>
                      <a:r>
                        <a:rPr lang="nl-NL" sz="1000" b="1" dirty="0" smtClean="0">
                          <a:solidFill>
                            <a:schemeClr val="tx1"/>
                          </a:solidFill>
                          <a:effectLst/>
                        </a:rPr>
                        <a:t>2020</a:t>
                      </a:r>
                      <a:endParaRPr lang="nl-NL" sz="1000" b="1" dirty="0">
                        <a:solidFill>
                          <a:schemeClr val="tx1"/>
                        </a:solidFill>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9900"/>
                      </a:solidFill>
                      <a:prstDash val="solid"/>
                      <a:round/>
                      <a:headEnd type="none" w="med" len="med"/>
                      <a:tailEnd type="none" w="med" len="med"/>
                    </a:lnL>
                    <a:lnR w="12700" cap="flat" cmpd="sng" algn="ctr">
                      <a:solidFill>
                        <a:srgbClr val="009900"/>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216024">
                <a:tc>
                  <a:txBody>
                    <a:bodyPr/>
                    <a:lstStyle/>
                    <a:p>
                      <a:pPr>
                        <a:spcAft>
                          <a:spcPts val="0"/>
                        </a:spcAft>
                      </a:pPr>
                      <a:r>
                        <a:rPr lang="nl-NL" sz="1000" b="1" i="1" dirty="0" smtClean="0">
                          <a:solidFill>
                            <a:schemeClr val="tx1"/>
                          </a:solidFill>
                          <a:effectLst/>
                          <a:latin typeface="+mn-lt"/>
                          <a:ea typeface="Times New Roman" panose="02020603050405020304" pitchFamily="18" charset="0"/>
                        </a:rPr>
                        <a:t>Holding</a:t>
                      </a:r>
                      <a:endParaRPr lang="nl-NL" sz="1000" b="1" i="1" dirty="0">
                        <a:solidFill>
                          <a:schemeClr val="tx1"/>
                        </a:solidFill>
                        <a:effectLst/>
                        <a:latin typeface="+mn-lt"/>
                        <a:ea typeface="Times New Roman" panose="02020603050405020304" pitchFamily="18" charset="0"/>
                      </a:endParaRPr>
                    </a:p>
                  </a:txBody>
                  <a:tcPr marL="44450" marR="44450" marT="0" marB="0">
                    <a:lnL w="12700" cap="flat" cmpd="sng" algn="ctr">
                      <a:solidFill>
                        <a:srgbClr val="009900"/>
                      </a:solidFill>
                      <a:prstDash val="solid"/>
                      <a:round/>
                      <a:headEnd type="none" w="med" len="med"/>
                      <a:tailEnd type="none" w="med" len="med"/>
                    </a:lnL>
                    <a:lnR w="12700" cap="flat" cmpd="sng" algn="ctr">
                      <a:solidFill>
                        <a:srgbClr val="009900"/>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solidFill>
                      <a:schemeClr val="bg1">
                        <a:lumMod val="85000"/>
                      </a:schemeClr>
                    </a:solidFill>
                  </a:tcPr>
                </a:tc>
                <a:tc>
                  <a:txBody>
                    <a:bodyPr/>
                    <a:lstStyle/>
                    <a:p>
                      <a:endParaRPr lang="nl-NL" sz="1000" dirty="0">
                        <a:solidFill>
                          <a:schemeClr val="tx1"/>
                        </a:solidFill>
                        <a:latin typeface="+mn-lt"/>
                      </a:endParaRPr>
                    </a:p>
                  </a:txBody>
                  <a:tcPr marL="44450" marR="44450" marT="0" marB="0">
                    <a:lnL w="12700" cap="flat" cmpd="sng" algn="ctr">
                      <a:solidFill>
                        <a:srgbClr val="009900"/>
                      </a:solidFill>
                      <a:prstDash val="solid"/>
                      <a:round/>
                      <a:headEnd type="none" w="med" len="med"/>
                      <a:tailEnd type="none" w="med" len="med"/>
                    </a:lnL>
                    <a:lnR w="12700" cap="flat" cmpd="sng" algn="ctr">
                      <a:solidFill>
                        <a:srgbClr val="009900"/>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solidFill>
                      <a:schemeClr val="bg1">
                        <a:lumMod val="85000"/>
                      </a:schemeClr>
                    </a:solidFill>
                  </a:tcPr>
                </a:tc>
                <a:tc>
                  <a:txBody>
                    <a:bodyPr/>
                    <a:lstStyle/>
                    <a:p>
                      <a:endParaRPr lang="nl-NL" sz="1000" dirty="0">
                        <a:solidFill>
                          <a:schemeClr val="tx1"/>
                        </a:solidFill>
                        <a:latin typeface="+mn-lt"/>
                      </a:endParaRPr>
                    </a:p>
                  </a:txBody>
                  <a:tcPr marL="44450" marR="44450" marT="0" marB="0">
                    <a:lnL w="12700" cap="flat" cmpd="sng" algn="ctr">
                      <a:solidFill>
                        <a:srgbClr val="009900"/>
                      </a:solidFill>
                      <a:prstDash val="solid"/>
                      <a:round/>
                      <a:headEnd type="none" w="med" len="med"/>
                      <a:tailEnd type="none" w="med" len="med"/>
                    </a:lnL>
                    <a:lnR w="12700" cap="flat" cmpd="sng" algn="ctr">
                      <a:solidFill>
                        <a:srgbClr val="009900"/>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0001"/>
                  </a:ext>
                </a:extLst>
              </a:tr>
              <a:tr h="244985">
                <a:tc>
                  <a:txBody>
                    <a:bodyPr/>
                    <a:lstStyle/>
                    <a:p>
                      <a:pPr>
                        <a:spcAft>
                          <a:spcPts val="0"/>
                        </a:spcAft>
                      </a:pPr>
                      <a:r>
                        <a:rPr lang="nl-NL" sz="1000" dirty="0" smtClean="0">
                          <a:solidFill>
                            <a:schemeClr val="tx1"/>
                          </a:solidFill>
                          <a:effectLst/>
                        </a:rPr>
                        <a:t>Verzuim (incl. langdurig</a:t>
                      </a:r>
                      <a:r>
                        <a:rPr lang="nl-NL" sz="1000" baseline="0" dirty="0" smtClean="0">
                          <a:solidFill>
                            <a:schemeClr val="tx1"/>
                          </a:solidFill>
                          <a:effectLst/>
                        </a:rPr>
                        <a:t> zieken)</a:t>
                      </a:r>
                      <a:endParaRPr lang="nl-NL" sz="1000" dirty="0">
                        <a:solidFill>
                          <a:schemeClr val="tx1"/>
                        </a:solidFill>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9900"/>
                      </a:solidFill>
                      <a:prstDash val="solid"/>
                      <a:round/>
                      <a:headEnd type="none" w="med" len="med"/>
                      <a:tailEnd type="none" w="med" len="med"/>
                    </a:lnL>
                    <a:lnR w="12700" cap="flat" cmpd="sng" algn="ctr">
                      <a:solidFill>
                        <a:srgbClr val="009900"/>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solidFill>
                      <a:schemeClr val="bg1"/>
                    </a:solidFill>
                  </a:tcPr>
                </a:tc>
                <a:tc>
                  <a:txBody>
                    <a:bodyPr/>
                    <a:lstStyle/>
                    <a:p>
                      <a:pPr>
                        <a:spcAft>
                          <a:spcPts val="0"/>
                        </a:spcAft>
                      </a:pPr>
                      <a:r>
                        <a:rPr lang="nl-NL" sz="1000" dirty="0" smtClean="0">
                          <a:solidFill>
                            <a:schemeClr val="tx1"/>
                          </a:solidFill>
                          <a:effectLst/>
                          <a:latin typeface="+mn-lt"/>
                          <a:ea typeface="Times New Roman" panose="02020603050405020304" pitchFamily="18" charset="0"/>
                        </a:rPr>
                        <a:t>7,73%</a:t>
                      </a:r>
                      <a:endParaRPr lang="nl-NL" sz="1000" dirty="0">
                        <a:solidFill>
                          <a:schemeClr val="tx1"/>
                        </a:solidFill>
                        <a:effectLst/>
                        <a:latin typeface="+mn-lt"/>
                        <a:ea typeface="Times New Roman" panose="02020603050405020304" pitchFamily="18" charset="0"/>
                      </a:endParaRPr>
                    </a:p>
                  </a:txBody>
                  <a:tcPr marL="44450" marR="44450" marT="0" marB="0">
                    <a:lnL w="12700" cap="flat" cmpd="sng" algn="ctr">
                      <a:solidFill>
                        <a:srgbClr val="009900"/>
                      </a:solidFill>
                      <a:prstDash val="solid"/>
                      <a:round/>
                      <a:headEnd type="none" w="med" len="med"/>
                      <a:tailEnd type="none" w="med" len="med"/>
                    </a:lnL>
                    <a:lnR w="12700" cap="flat" cmpd="sng" algn="ctr">
                      <a:solidFill>
                        <a:srgbClr val="009900"/>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solidFill>
                      <a:schemeClr val="bg1"/>
                    </a:solidFill>
                  </a:tcPr>
                </a:tc>
                <a:tc>
                  <a:txBody>
                    <a:bodyPr/>
                    <a:lstStyle/>
                    <a:p>
                      <a:pPr>
                        <a:spcAft>
                          <a:spcPts val="0"/>
                        </a:spcAft>
                      </a:pPr>
                      <a:r>
                        <a:rPr lang="nl-NL" sz="1000" dirty="0" smtClean="0">
                          <a:solidFill>
                            <a:schemeClr val="tx1"/>
                          </a:solidFill>
                          <a:effectLst/>
                          <a:latin typeface="+mn-lt"/>
                          <a:ea typeface="Times New Roman" panose="02020603050405020304" pitchFamily="18" charset="0"/>
                        </a:rPr>
                        <a:t>3,51%</a:t>
                      </a:r>
                      <a:endParaRPr lang="nl-NL" sz="1000" dirty="0">
                        <a:solidFill>
                          <a:schemeClr val="tx1"/>
                        </a:solidFill>
                        <a:effectLst/>
                        <a:latin typeface="+mn-lt"/>
                        <a:ea typeface="Times New Roman" panose="02020603050405020304" pitchFamily="18" charset="0"/>
                      </a:endParaRPr>
                    </a:p>
                  </a:txBody>
                  <a:tcPr marL="44450" marR="44450" marT="0" marB="0">
                    <a:lnL w="12700" cap="flat" cmpd="sng" algn="ctr">
                      <a:solidFill>
                        <a:srgbClr val="009900"/>
                      </a:solidFill>
                      <a:prstDash val="solid"/>
                      <a:round/>
                      <a:headEnd type="none" w="med" len="med"/>
                      <a:tailEnd type="none" w="med" len="med"/>
                    </a:lnL>
                    <a:lnR w="12700" cap="flat" cmpd="sng" algn="ctr">
                      <a:solidFill>
                        <a:srgbClr val="009900"/>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245737">
                <a:tc>
                  <a:txBody>
                    <a:bodyPr/>
                    <a:lstStyle/>
                    <a:p>
                      <a:pPr>
                        <a:spcAft>
                          <a:spcPts val="0"/>
                        </a:spcAft>
                      </a:pPr>
                      <a:r>
                        <a:rPr lang="nl-NL" sz="1000" dirty="0" smtClean="0">
                          <a:solidFill>
                            <a:schemeClr val="tx1"/>
                          </a:solidFill>
                          <a:effectLst/>
                        </a:rPr>
                        <a:t>Verzuim kort (0-8 dagen)</a:t>
                      </a:r>
                      <a:endParaRPr lang="nl-NL" sz="1000" dirty="0">
                        <a:solidFill>
                          <a:schemeClr val="tx1"/>
                        </a:solidFill>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9900"/>
                      </a:solidFill>
                      <a:prstDash val="solid"/>
                      <a:round/>
                      <a:headEnd type="none" w="med" len="med"/>
                      <a:tailEnd type="none" w="med" len="med"/>
                    </a:lnL>
                    <a:lnR w="12700" cap="flat" cmpd="sng" algn="ctr">
                      <a:solidFill>
                        <a:srgbClr val="009900"/>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solidFill>
                      <a:schemeClr val="bg1"/>
                    </a:solidFill>
                  </a:tcPr>
                </a:tc>
                <a:tc>
                  <a:txBody>
                    <a:bodyPr/>
                    <a:lstStyle/>
                    <a:p>
                      <a:pPr>
                        <a:spcAft>
                          <a:spcPts val="0"/>
                        </a:spcAft>
                      </a:pPr>
                      <a:r>
                        <a:rPr lang="nl-NL" sz="1000" dirty="0" smtClean="0">
                          <a:solidFill>
                            <a:schemeClr val="tx1"/>
                          </a:solidFill>
                          <a:effectLst/>
                          <a:latin typeface="+mn-lt"/>
                          <a:ea typeface="Times New Roman" panose="02020603050405020304" pitchFamily="18" charset="0"/>
                        </a:rPr>
                        <a:t>0,15%</a:t>
                      </a:r>
                      <a:endParaRPr lang="nl-NL" sz="1000" dirty="0">
                        <a:solidFill>
                          <a:schemeClr val="tx1"/>
                        </a:solidFill>
                        <a:effectLst/>
                        <a:latin typeface="+mn-lt"/>
                        <a:ea typeface="Times New Roman" panose="02020603050405020304" pitchFamily="18" charset="0"/>
                      </a:endParaRPr>
                    </a:p>
                  </a:txBody>
                  <a:tcPr marL="44450" marR="44450" marT="0" marB="0">
                    <a:lnL w="12700" cap="flat" cmpd="sng" algn="ctr">
                      <a:solidFill>
                        <a:srgbClr val="009900"/>
                      </a:solidFill>
                      <a:prstDash val="solid"/>
                      <a:round/>
                      <a:headEnd type="none" w="med" len="med"/>
                      <a:tailEnd type="none" w="med" len="med"/>
                    </a:lnL>
                    <a:lnR w="12700" cap="flat" cmpd="sng" algn="ctr">
                      <a:solidFill>
                        <a:srgbClr val="009900"/>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solidFill>
                      <a:schemeClr val="bg1"/>
                    </a:solidFill>
                  </a:tcPr>
                </a:tc>
                <a:tc>
                  <a:txBody>
                    <a:bodyPr/>
                    <a:lstStyle/>
                    <a:p>
                      <a:pPr>
                        <a:spcAft>
                          <a:spcPts val="0"/>
                        </a:spcAft>
                      </a:pPr>
                      <a:r>
                        <a:rPr lang="nl-NL" sz="1000" dirty="0" smtClean="0">
                          <a:solidFill>
                            <a:schemeClr val="tx1"/>
                          </a:solidFill>
                          <a:effectLst/>
                          <a:latin typeface="+mn-lt"/>
                          <a:ea typeface="Times New Roman" panose="02020603050405020304" pitchFamily="18" charset="0"/>
                        </a:rPr>
                        <a:t>0,14%</a:t>
                      </a:r>
                      <a:endParaRPr lang="nl-NL" sz="1000" dirty="0">
                        <a:solidFill>
                          <a:schemeClr val="tx1"/>
                        </a:solidFill>
                        <a:effectLst/>
                        <a:latin typeface="+mn-lt"/>
                        <a:ea typeface="Times New Roman" panose="02020603050405020304" pitchFamily="18" charset="0"/>
                      </a:endParaRPr>
                    </a:p>
                  </a:txBody>
                  <a:tcPr marL="44450" marR="44450" marT="0" marB="0">
                    <a:lnL w="12700" cap="flat" cmpd="sng" algn="ctr">
                      <a:solidFill>
                        <a:srgbClr val="009900"/>
                      </a:solidFill>
                      <a:prstDash val="solid"/>
                      <a:round/>
                      <a:headEnd type="none" w="med" len="med"/>
                      <a:tailEnd type="none" w="med" len="med"/>
                    </a:lnL>
                    <a:lnR w="12700" cap="flat" cmpd="sng" algn="ctr">
                      <a:solidFill>
                        <a:srgbClr val="009900"/>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258319">
                <a:tc>
                  <a:txBody>
                    <a:bodyPr/>
                    <a:lstStyle/>
                    <a:p>
                      <a:pPr>
                        <a:spcAft>
                          <a:spcPts val="0"/>
                        </a:spcAft>
                      </a:pPr>
                      <a:r>
                        <a:rPr lang="nl-NL" sz="1000" dirty="0" smtClean="0">
                          <a:solidFill>
                            <a:schemeClr val="tx1"/>
                          </a:solidFill>
                          <a:effectLst/>
                        </a:rPr>
                        <a:t>Verzuim middellang (8-42</a:t>
                      </a:r>
                      <a:r>
                        <a:rPr lang="nl-NL" sz="1000" baseline="0" dirty="0" smtClean="0">
                          <a:solidFill>
                            <a:schemeClr val="tx1"/>
                          </a:solidFill>
                          <a:effectLst/>
                        </a:rPr>
                        <a:t> dagen) </a:t>
                      </a:r>
                      <a:endParaRPr lang="nl-NL" sz="1000" dirty="0" smtClean="0">
                        <a:solidFill>
                          <a:schemeClr val="tx1"/>
                        </a:solidFill>
                        <a:effectLst/>
                      </a:endParaRPr>
                    </a:p>
                  </a:txBody>
                  <a:tcPr marL="44450" marR="44450" marT="0" marB="0">
                    <a:lnL w="12700" cap="flat" cmpd="sng" algn="ctr">
                      <a:solidFill>
                        <a:srgbClr val="009900"/>
                      </a:solidFill>
                      <a:prstDash val="solid"/>
                      <a:round/>
                      <a:headEnd type="none" w="med" len="med"/>
                      <a:tailEnd type="none" w="med" len="med"/>
                    </a:lnL>
                    <a:lnR w="12700" cap="flat" cmpd="sng" algn="ctr">
                      <a:solidFill>
                        <a:srgbClr val="009900"/>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solidFill>
                      <a:schemeClr val="bg1"/>
                    </a:solidFill>
                  </a:tcPr>
                </a:tc>
                <a:tc>
                  <a:txBody>
                    <a:bodyPr/>
                    <a:lstStyle/>
                    <a:p>
                      <a:pPr>
                        <a:spcAft>
                          <a:spcPts val="0"/>
                        </a:spcAft>
                      </a:pPr>
                      <a:r>
                        <a:rPr lang="nl-NL" sz="1000" dirty="0" smtClean="0">
                          <a:solidFill>
                            <a:schemeClr val="tx1"/>
                          </a:solidFill>
                          <a:effectLst/>
                          <a:latin typeface="+mn-lt"/>
                          <a:ea typeface="Times New Roman" panose="02020603050405020304" pitchFamily="18" charset="0"/>
                        </a:rPr>
                        <a:t>0,38%</a:t>
                      </a:r>
                      <a:endParaRPr lang="nl-NL" sz="1000" dirty="0">
                        <a:solidFill>
                          <a:schemeClr val="tx1"/>
                        </a:solidFill>
                        <a:effectLst/>
                        <a:latin typeface="+mn-lt"/>
                        <a:ea typeface="Times New Roman" panose="02020603050405020304" pitchFamily="18" charset="0"/>
                      </a:endParaRPr>
                    </a:p>
                  </a:txBody>
                  <a:tcPr marL="44450" marR="44450" marT="0" marB="0">
                    <a:lnL w="12700" cap="flat" cmpd="sng" algn="ctr">
                      <a:solidFill>
                        <a:srgbClr val="009900"/>
                      </a:solidFill>
                      <a:prstDash val="solid"/>
                      <a:round/>
                      <a:headEnd type="none" w="med" len="med"/>
                      <a:tailEnd type="none" w="med" len="med"/>
                    </a:lnL>
                    <a:lnR w="12700" cap="flat" cmpd="sng" algn="ctr">
                      <a:solidFill>
                        <a:srgbClr val="009900"/>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solidFill>
                      <a:schemeClr val="bg1"/>
                    </a:solidFill>
                  </a:tcPr>
                </a:tc>
                <a:tc>
                  <a:txBody>
                    <a:bodyPr/>
                    <a:lstStyle/>
                    <a:p>
                      <a:pPr>
                        <a:spcAft>
                          <a:spcPts val="0"/>
                        </a:spcAft>
                      </a:pPr>
                      <a:r>
                        <a:rPr lang="nl-NL" sz="1000" dirty="0" smtClean="0">
                          <a:solidFill>
                            <a:schemeClr val="tx1"/>
                          </a:solidFill>
                          <a:effectLst/>
                          <a:latin typeface="+mn-lt"/>
                        </a:rPr>
                        <a:t>0,47%</a:t>
                      </a:r>
                      <a:endParaRPr lang="nl-NL" sz="1000" dirty="0">
                        <a:solidFill>
                          <a:schemeClr val="tx1"/>
                        </a:solidFill>
                        <a:effectLst/>
                        <a:latin typeface="+mn-lt"/>
                        <a:ea typeface="Times New Roman" panose="02020603050405020304" pitchFamily="18" charset="0"/>
                      </a:endParaRPr>
                    </a:p>
                  </a:txBody>
                  <a:tcPr marL="44450" marR="44450" marT="0" marB="0">
                    <a:lnL w="12700" cap="flat" cmpd="sng" algn="ctr">
                      <a:solidFill>
                        <a:srgbClr val="009900"/>
                      </a:solidFill>
                      <a:prstDash val="solid"/>
                      <a:round/>
                      <a:headEnd type="none" w="med" len="med"/>
                      <a:tailEnd type="none" w="med" len="med"/>
                    </a:lnL>
                    <a:lnR w="12700" cap="flat" cmpd="sng" algn="ctr">
                      <a:solidFill>
                        <a:srgbClr val="009900"/>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245737">
                <a:tc>
                  <a:txBody>
                    <a:bodyPr/>
                    <a:lstStyle/>
                    <a:p>
                      <a:pPr>
                        <a:spcAft>
                          <a:spcPts val="0"/>
                        </a:spcAft>
                      </a:pPr>
                      <a:r>
                        <a:rPr lang="nl-NL" sz="1000" dirty="0" smtClean="0">
                          <a:solidFill>
                            <a:schemeClr val="tx1"/>
                          </a:solidFill>
                          <a:effectLst/>
                        </a:rPr>
                        <a:t>Verzuim lang( &lt;42 dagen)</a:t>
                      </a:r>
                      <a:endParaRPr lang="nl-NL" sz="1000" dirty="0">
                        <a:solidFill>
                          <a:schemeClr val="tx1"/>
                        </a:solidFill>
                        <a:effectLst/>
                        <a:latin typeface="Times New Roman" panose="02020603050405020304" pitchFamily="18" charset="0"/>
                        <a:ea typeface="Times New Roman" panose="02020603050405020304" pitchFamily="18" charset="0"/>
                      </a:endParaRPr>
                    </a:p>
                  </a:txBody>
                  <a:tcPr marL="44450" marR="44450" marT="0" marB="0">
                    <a:lnL w="12700" cap="flat" cmpd="sng" algn="ctr">
                      <a:solidFill>
                        <a:srgbClr val="009900"/>
                      </a:solidFill>
                      <a:prstDash val="solid"/>
                      <a:round/>
                      <a:headEnd type="none" w="med" len="med"/>
                      <a:tailEnd type="none" w="med" len="med"/>
                    </a:lnL>
                    <a:lnR w="12700" cap="flat" cmpd="sng" algn="ctr">
                      <a:solidFill>
                        <a:srgbClr val="009900"/>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solidFill>
                      <a:schemeClr val="bg1"/>
                    </a:solidFill>
                  </a:tcPr>
                </a:tc>
                <a:tc>
                  <a:txBody>
                    <a:bodyPr/>
                    <a:lstStyle/>
                    <a:p>
                      <a:pPr>
                        <a:spcAft>
                          <a:spcPts val="0"/>
                        </a:spcAft>
                      </a:pPr>
                      <a:r>
                        <a:rPr lang="nl-NL" sz="1000" dirty="0" smtClean="0">
                          <a:solidFill>
                            <a:schemeClr val="tx1"/>
                          </a:solidFill>
                          <a:effectLst/>
                          <a:latin typeface="+mn-lt"/>
                          <a:ea typeface="Times New Roman" panose="02020603050405020304" pitchFamily="18" charset="0"/>
                        </a:rPr>
                        <a:t>7,19%</a:t>
                      </a:r>
                      <a:endParaRPr lang="nl-NL" sz="1000" dirty="0">
                        <a:solidFill>
                          <a:schemeClr val="tx1"/>
                        </a:solidFill>
                        <a:effectLst/>
                        <a:latin typeface="+mn-lt"/>
                        <a:ea typeface="Times New Roman" panose="02020603050405020304" pitchFamily="18" charset="0"/>
                      </a:endParaRPr>
                    </a:p>
                  </a:txBody>
                  <a:tcPr marL="44450" marR="44450" marT="0" marB="0">
                    <a:lnL w="12700" cap="flat" cmpd="sng" algn="ctr">
                      <a:solidFill>
                        <a:srgbClr val="009900"/>
                      </a:solidFill>
                      <a:prstDash val="solid"/>
                      <a:round/>
                      <a:headEnd type="none" w="med" len="med"/>
                      <a:tailEnd type="none" w="med" len="med"/>
                    </a:lnL>
                    <a:lnR w="12700" cap="flat" cmpd="sng" algn="ctr">
                      <a:solidFill>
                        <a:srgbClr val="009900"/>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solidFill>
                      <a:schemeClr val="bg1"/>
                    </a:solidFill>
                  </a:tcPr>
                </a:tc>
                <a:tc>
                  <a:txBody>
                    <a:bodyPr/>
                    <a:lstStyle/>
                    <a:p>
                      <a:pPr>
                        <a:spcAft>
                          <a:spcPts val="0"/>
                        </a:spcAft>
                      </a:pPr>
                      <a:r>
                        <a:rPr lang="en-GB" sz="1000" dirty="0" smtClean="0">
                          <a:solidFill>
                            <a:schemeClr val="tx1"/>
                          </a:solidFill>
                          <a:effectLst/>
                          <a:latin typeface="+mn-lt"/>
                          <a:ea typeface="+mn-ea"/>
                        </a:rPr>
                        <a:t>2,9%</a:t>
                      </a:r>
                      <a:endParaRPr lang="nl-NL" sz="1000" dirty="0">
                        <a:solidFill>
                          <a:schemeClr val="tx1"/>
                        </a:solidFill>
                        <a:effectLst/>
                        <a:latin typeface="+mn-lt"/>
                        <a:ea typeface="Times New Roman" panose="02020603050405020304" pitchFamily="18" charset="0"/>
                      </a:endParaRPr>
                    </a:p>
                  </a:txBody>
                  <a:tcPr marL="44450" marR="44450" marT="0" marB="0">
                    <a:lnL w="12700" cap="flat" cmpd="sng" algn="ctr">
                      <a:solidFill>
                        <a:srgbClr val="009900"/>
                      </a:solidFill>
                      <a:prstDash val="solid"/>
                      <a:round/>
                      <a:headEnd type="none" w="med" len="med"/>
                      <a:tailEnd type="none" w="med" len="med"/>
                    </a:lnL>
                    <a:lnR w="12700" cap="flat" cmpd="sng" algn="ctr">
                      <a:solidFill>
                        <a:srgbClr val="009900"/>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245737">
                <a:tc>
                  <a:txBody>
                    <a:bodyPr/>
                    <a:lstStyle/>
                    <a:p>
                      <a:pPr>
                        <a:spcAft>
                          <a:spcPts val="0"/>
                        </a:spcAft>
                      </a:pPr>
                      <a:r>
                        <a:rPr lang="nl-NL" sz="1000" b="0" i="0" dirty="0" smtClean="0">
                          <a:solidFill>
                            <a:schemeClr val="tx1"/>
                          </a:solidFill>
                          <a:effectLst/>
                          <a:latin typeface="+mj-lt"/>
                          <a:ea typeface="Times New Roman" panose="02020603050405020304" pitchFamily="18" charset="0"/>
                        </a:rPr>
                        <a:t>Verzuimfrequentie</a:t>
                      </a:r>
                      <a:endParaRPr lang="nl-NL" sz="1000" b="0" i="0" dirty="0">
                        <a:solidFill>
                          <a:schemeClr val="tx1"/>
                        </a:solidFill>
                        <a:effectLst/>
                        <a:latin typeface="+mj-lt"/>
                        <a:ea typeface="Times New Roman" panose="02020603050405020304" pitchFamily="18" charset="0"/>
                      </a:endParaRPr>
                    </a:p>
                  </a:txBody>
                  <a:tcPr marL="44450" marR="44450" marT="0" marB="0">
                    <a:lnL w="12700" cap="flat" cmpd="sng" algn="ctr">
                      <a:solidFill>
                        <a:srgbClr val="009900"/>
                      </a:solidFill>
                      <a:prstDash val="solid"/>
                      <a:round/>
                      <a:headEnd type="none" w="med" len="med"/>
                      <a:tailEnd type="none" w="med" len="med"/>
                    </a:lnL>
                    <a:lnR w="12700" cap="flat" cmpd="sng" algn="ctr">
                      <a:solidFill>
                        <a:srgbClr val="009900"/>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solidFill>
                      <a:schemeClr val="bg1"/>
                    </a:solidFill>
                  </a:tcPr>
                </a:tc>
                <a:tc>
                  <a:txBody>
                    <a:bodyPr/>
                    <a:lstStyle/>
                    <a:p>
                      <a:pPr>
                        <a:spcAft>
                          <a:spcPts val="0"/>
                        </a:spcAft>
                      </a:pPr>
                      <a:r>
                        <a:rPr lang="nl-NL" sz="1000" dirty="0" smtClean="0">
                          <a:solidFill>
                            <a:schemeClr val="tx1"/>
                          </a:solidFill>
                          <a:effectLst/>
                          <a:latin typeface="+mj-lt"/>
                          <a:ea typeface="Times New Roman" panose="02020603050405020304" pitchFamily="18" charset="0"/>
                        </a:rPr>
                        <a:t>0,32%</a:t>
                      </a:r>
                      <a:endParaRPr lang="nl-NL" sz="1000" dirty="0">
                        <a:solidFill>
                          <a:schemeClr val="tx1"/>
                        </a:solidFill>
                        <a:effectLst/>
                        <a:latin typeface="+mj-lt"/>
                        <a:ea typeface="Times New Roman" panose="02020603050405020304" pitchFamily="18" charset="0"/>
                      </a:endParaRPr>
                    </a:p>
                  </a:txBody>
                  <a:tcPr marL="44450" marR="44450" marT="0" marB="0">
                    <a:lnL w="12700" cap="flat" cmpd="sng" algn="ctr">
                      <a:solidFill>
                        <a:srgbClr val="009900"/>
                      </a:solidFill>
                      <a:prstDash val="solid"/>
                      <a:round/>
                      <a:headEnd type="none" w="med" len="med"/>
                      <a:tailEnd type="none" w="med" len="med"/>
                    </a:lnL>
                    <a:lnR w="12700" cap="flat" cmpd="sng" algn="ctr">
                      <a:solidFill>
                        <a:srgbClr val="009900"/>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solidFill>
                      <a:schemeClr val="bg1"/>
                    </a:solidFill>
                  </a:tcPr>
                </a:tc>
                <a:tc>
                  <a:txBody>
                    <a:bodyPr/>
                    <a:lstStyle/>
                    <a:p>
                      <a:pPr>
                        <a:spcAft>
                          <a:spcPts val="0"/>
                        </a:spcAft>
                      </a:pPr>
                      <a:r>
                        <a:rPr lang="nl-NL" sz="1000" dirty="0" smtClean="0">
                          <a:solidFill>
                            <a:schemeClr val="tx1"/>
                          </a:solidFill>
                          <a:effectLst/>
                          <a:latin typeface="+mj-lt"/>
                          <a:ea typeface="Times New Roman" panose="02020603050405020304" pitchFamily="18" charset="0"/>
                        </a:rPr>
                        <a:t>0,26%</a:t>
                      </a:r>
                      <a:endParaRPr lang="nl-NL" sz="1000" dirty="0">
                        <a:solidFill>
                          <a:schemeClr val="tx1"/>
                        </a:solidFill>
                        <a:effectLst/>
                        <a:latin typeface="+mj-lt"/>
                        <a:ea typeface="Times New Roman" panose="02020603050405020304" pitchFamily="18" charset="0"/>
                      </a:endParaRPr>
                    </a:p>
                  </a:txBody>
                  <a:tcPr marL="44450" marR="44450" marT="0" marB="0">
                    <a:lnL w="12700" cap="flat" cmpd="sng" algn="ctr">
                      <a:solidFill>
                        <a:srgbClr val="009900"/>
                      </a:solidFill>
                      <a:prstDash val="solid"/>
                      <a:round/>
                      <a:headEnd type="none" w="med" len="med"/>
                      <a:tailEnd type="none" w="med" len="med"/>
                    </a:lnL>
                    <a:lnR w="12700" cap="flat" cmpd="sng" algn="ctr">
                      <a:solidFill>
                        <a:srgbClr val="009900"/>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solidFill>
                      <a:schemeClr val="bg1"/>
                    </a:solidFill>
                  </a:tcPr>
                </a:tc>
                <a:extLst>
                  <a:ext uri="{0D108BD9-81ED-4DB2-BD59-A6C34878D82A}">
                    <a16:rowId xmlns:a16="http://schemas.microsoft.com/office/drawing/2014/main" val="3671187938"/>
                  </a:ext>
                </a:extLst>
              </a:tr>
              <a:tr h="199645">
                <a:tc>
                  <a:txBody>
                    <a:bodyPr/>
                    <a:lstStyle/>
                    <a:p>
                      <a:pPr>
                        <a:spcAft>
                          <a:spcPts val="0"/>
                        </a:spcAft>
                      </a:pPr>
                      <a:r>
                        <a:rPr lang="nl-NL" sz="1000" b="1" i="1" dirty="0" smtClean="0">
                          <a:solidFill>
                            <a:schemeClr val="tx1"/>
                          </a:solidFill>
                          <a:effectLst/>
                          <a:latin typeface="+mj-lt"/>
                          <a:ea typeface="Times New Roman" panose="02020603050405020304" pitchFamily="18" charset="0"/>
                        </a:rPr>
                        <a:t>Spoedpost</a:t>
                      </a:r>
                      <a:endParaRPr lang="nl-NL" sz="1000" b="1" i="1" dirty="0">
                        <a:solidFill>
                          <a:schemeClr val="tx1"/>
                        </a:solidFill>
                        <a:effectLst/>
                        <a:latin typeface="+mj-lt"/>
                        <a:ea typeface="Times New Roman" panose="02020603050405020304" pitchFamily="18" charset="0"/>
                      </a:endParaRPr>
                    </a:p>
                  </a:txBody>
                  <a:tcPr marL="44450" marR="44450" marT="0" marB="0">
                    <a:lnL w="12700" cap="flat" cmpd="sng" algn="ctr">
                      <a:solidFill>
                        <a:srgbClr val="009900"/>
                      </a:solidFill>
                      <a:prstDash val="solid"/>
                      <a:round/>
                      <a:headEnd type="none" w="med" len="med"/>
                      <a:tailEnd type="none" w="med" len="med"/>
                    </a:lnL>
                    <a:lnR w="12700" cap="flat" cmpd="sng" algn="ctr">
                      <a:solidFill>
                        <a:srgbClr val="009900"/>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solidFill>
                      <a:schemeClr val="bg1">
                        <a:lumMod val="85000"/>
                      </a:schemeClr>
                    </a:solidFill>
                  </a:tcPr>
                </a:tc>
                <a:tc>
                  <a:txBody>
                    <a:bodyPr/>
                    <a:lstStyle/>
                    <a:p>
                      <a:pPr>
                        <a:spcAft>
                          <a:spcPts val="0"/>
                        </a:spcAft>
                      </a:pPr>
                      <a:endParaRPr lang="nl-NL" sz="1000" dirty="0">
                        <a:solidFill>
                          <a:schemeClr val="tx1"/>
                        </a:solidFill>
                        <a:effectLst/>
                        <a:latin typeface="+mj-lt"/>
                        <a:ea typeface="Times New Roman" panose="02020603050405020304" pitchFamily="18" charset="0"/>
                      </a:endParaRPr>
                    </a:p>
                  </a:txBody>
                  <a:tcPr marL="44450" marR="44450" marT="0" marB="0">
                    <a:lnL w="12700" cap="flat" cmpd="sng" algn="ctr">
                      <a:solidFill>
                        <a:srgbClr val="009900"/>
                      </a:solidFill>
                      <a:prstDash val="solid"/>
                      <a:round/>
                      <a:headEnd type="none" w="med" len="med"/>
                      <a:tailEnd type="none" w="med" len="med"/>
                    </a:lnL>
                    <a:lnR w="12700" cap="flat" cmpd="sng" algn="ctr">
                      <a:solidFill>
                        <a:srgbClr val="009900"/>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solidFill>
                      <a:schemeClr val="bg1">
                        <a:lumMod val="85000"/>
                      </a:schemeClr>
                    </a:solidFill>
                  </a:tcPr>
                </a:tc>
                <a:tc>
                  <a:txBody>
                    <a:bodyPr/>
                    <a:lstStyle/>
                    <a:p>
                      <a:pPr>
                        <a:spcAft>
                          <a:spcPts val="0"/>
                        </a:spcAft>
                      </a:pPr>
                      <a:endParaRPr lang="nl-NL" sz="1000" dirty="0">
                        <a:solidFill>
                          <a:schemeClr val="tx1"/>
                        </a:solidFill>
                        <a:effectLst/>
                        <a:latin typeface="+mj-lt"/>
                        <a:ea typeface="Times New Roman" panose="02020603050405020304" pitchFamily="18" charset="0"/>
                      </a:endParaRPr>
                    </a:p>
                  </a:txBody>
                  <a:tcPr marL="44450" marR="44450" marT="0" marB="0">
                    <a:lnL w="12700" cap="flat" cmpd="sng" algn="ctr">
                      <a:solidFill>
                        <a:srgbClr val="009900"/>
                      </a:solidFill>
                      <a:prstDash val="solid"/>
                      <a:round/>
                      <a:headEnd type="none" w="med" len="med"/>
                      <a:tailEnd type="none" w="med" len="med"/>
                    </a:lnL>
                    <a:lnR w="12700" cap="flat" cmpd="sng" algn="ctr">
                      <a:solidFill>
                        <a:srgbClr val="009900"/>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2937780766"/>
                  </a:ext>
                </a:extLst>
              </a:tr>
              <a:tr h="245737">
                <a:tc>
                  <a:txBody>
                    <a:bodyPr/>
                    <a:lstStyle/>
                    <a:p>
                      <a:pPr>
                        <a:spcAft>
                          <a:spcPts val="0"/>
                        </a:spcAft>
                      </a:pPr>
                      <a:r>
                        <a:rPr lang="nl-NL" sz="1000" dirty="0" smtClean="0">
                          <a:solidFill>
                            <a:schemeClr val="tx1"/>
                          </a:solidFill>
                          <a:effectLst/>
                          <a:latin typeface="+mj-lt"/>
                          <a:ea typeface="Times New Roman" panose="02020603050405020304" pitchFamily="18" charset="0"/>
                        </a:rPr>
                        <a:t>Verzuimpercentage</a:t>
                      </a:r>
                      <a:r>
                        <a:rPr lang="nl-NL" sz="1000" baseline="0" dirty="0" smtClean="0">
                          <a:solidFill>
                            <a:schemeClr val="tx1"/>
                          </a:solidFill>
                          <a:effectLst/>
                          <a:latin typeface="+mj-lt"/>
                          <a:ea typeface="Times New Roman" panose="02020603050405020304" pitchFamily="18" charset="0"/>
                        </a:rPr>
                        <a:t> (incl. langdurig zieken)</a:t>
                      </a:r>
                      <a:endParaRPr lang="nl-NL" sz="1000" dirty="0">
                        <a:solidFill>
                          <a:schemeClr val="tx1"/>
                        </a:solidFill>
                        <a:effectLst/>
                        <a:latin typeface="+mj-lt"/>
                        <a:ea typeface="Times New Roman" panose="02020603050405020304" pitchFamily="18" charset="0"/>
                      </a:endParaRPr>
                    </a:p>
                  </a:txBody>
                  <a:tcPr marL="44450" marR="44450" marT="0" marB="0">
                    <a:lnL w="12700" cap="flat" cmpd="sng" algn="ctr">
                      <a:solidFill>
                        <a:srgbClr val="009900"/>
                      </a:solidFill>
                      <a:prstDash val="solid"/>
                      <a:round/>
                      <a:headEnd type="none" w="med" len="med"/>
                      <a:tailEnd type="none" w="med" len="med"/>
                    </a:lnL>
                    <a:lnR w="12700" cap="flat" cmpd="sng" algn="ctr">
                      <a:solidFill>
                        <a:srgbClr val="009900"/>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solidFill>
                      <a:schemeClr val="bg1"/>
                    </a:solidFill>
                  </a:tcPr>
                </a:tc>
                <a:tc>
                  <a:txBody>
                    <a:bodyPr/>
                    <a:lstStyle/>
                    <a:p>
                      <a:pPr>
                        <a:spcAft>
                          <a:spcPts val="0"/>
                        </a:spcAft>
                      </a:pPr>
                      <a:r>
                        <a:rPr lang="nl-NL" sz="1000" dirty="0" smtClean="0">
                          <a:solidFill>
                            <a:schemeClr val="tx1"/>
                          </a:solidFill>
                          <a:effectLst/>
                          <a:latin typeface="+mj-lt"/>
                          <a:ea typeface="Times New Roman" panose="02020603050405020304" pitchFamily="18" charset="0"/>
                        </a:rPr>
                        <a:t>7,21%</a:t>
                      </a:r>
                      <a:endParaRPr lang="nl-NL" sz="1000" dirty="0">
                        <a:solidFill>
                          <a:schemeClr val="tx1"/>
                        </a:solidFill>
                        <a:effectLst/>
                        <a:latin typeface="+mj-lt"/>
                        <a:ea typeface="Times New Roman" panose="02020603050405020304" pitchFamily="18" charset="0"/>
                      </a:endParaRPr>
                    </a:p>
                  </a:txBody>
                  <a:tcPr marL="44450" marR="44450" marT="0" marB="0">
                    <a:lnL w="12700" cap="flat" cmpd="sng" algn="ctr">
                      <a:solidFill>
                        <a:srgbClr val="009900"/>
                      </a:solidFill>
                      <a:prstDash val="solid"/>
                      <a:round/>
                      <a:headEnd type="none" w="med" len="med"/>
                      <a:tailEnd type="none" w="med" len="med"/>
                    </a:lnL>
                    <a:lnR w="12700" cap="flat" cmpd="sng" algn="ctr">
                      <a:solidFill>
                        <a:srgbClr val="009900"/>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solidFill>
                      <a:schemeClr val="bg1"/>
                    </a:solidFill>
                  </a:tcPr>
                </a:tc>
                <a:tc>
                  <a:txBody>
                    <a:bodyPr/>
                    <a:lstStyle/>
                    <a:p>
                      <a:pPr>
                        <a:spcAft>
                          <a:spcPts val="0"/>
                        </a:spcAft>
                      </a:pPr>
                      <a:r>
                        <a:rPr lang="nl-NL" sz="1000" dirty="0" smtClean="0">
                          <a:solidFill>
                            <a:schemeClr val="tx1"/>
                          </a:solidFill>
                          <a:effectLst/>
                          <a:latin typeface="+mj-lt"/>
                          <a:ea typeface="Times New Roman" panose="02020603050405020304" pitchFamily="18" charset="0"/>
                        </a:rPr>
                        <a:t>4,91%</a:t>
                      </a:r>
                      <a:endParaRPr lang="nl-NL" sz="1000" dirty="0">
                        <a:solidFill>
                          <a:schemeClr val="tx1"/>
                        </a:solidFill>
                        <a:effectLst/>
                        <a:latin typeface="+mj-lt"/>
                        <a:ea typeface="Times New Roman" panose="02020603050405020304" pitchFamily="18" charset="0"/>
                      </a:endParaRPr>
                    </a:p>
                  </a:txBody>
                  <a:tcPr marL="44450" marR="44450" marT="0" marB="0">
                    <a:lnL w="12700" cap="flat" cmpd="sng" algn="ctr">
                      <a:solidFill>
                        <a:srgbClr val="009900"/>
                      </a:solidFill>
                      <a:prstDash val="solid"/>
                      <a:round/>
                      <a:headEnd type="none" w="med" len="med"/>
                      <a:tailEnd type="none" w="med" len="med"/>
                    </a:lnL>
                    <a:lnR w="12700" cap="flat" cmpd="sng" algn="ctr">
                      <a:solidFill>
                        <a:srgbClr val="009900"/>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solidFill>
                      <a:schemeClr val="bg1"/>
                    </a:solidFill>
                  </a:tcPr>
                </a:tc>
                <a:extLst>
                  <a:ext uri="{0D108BD9-81ED-4DB2-BD59-A6C34878D82A}">
                    <a16:rowId xmlns:a16="http://schemas.microsoft.com/office/drawing/2014/main" val="551967671"/>
                  </a:ext>
                </a:extLst>
              </a:tr>
              <a:tr h="245737">
                <a:tc>
                  <a:txBody>
                    <a:bodyPr/>
                    <a:lstStyle/>
                    <a:p>
                      <a:pPr marL="0" marR="0" lvl="0" indent="0" algn="l" defTabSz="342850" rtl="0" eaLnBrk="1" fontAlgn="auto" latinLnBrk="0" hangingPunct="1">
                        <a:lnSpc>
                          <a:spcPct val="100000"/>
                        </a:lnSpc>
                        <a:spcBef>
                          <a:spcPts val="0"/>
                        </a:spcBef>
                        <a:spcAft>
                          <a:spcPts val="0"/>
                        </a:spcAft>
                        <a:buClrTx/>
                        <a:buSzTx/>
                        <a:buFontTx/>
                        <a:buNone/>
                        <a:tabLst/>
                        <a:defRPr/>
                      </a:pPr>
                      <a:r>
                        <a:rPr lang="nl-NL" sz="1000" dirty="0" smtClean="0">
                          <a:solidFill>
                            <a:schemeClr val="tx1"/>
                          </a:solidFill>
                          <a:effectLst/>
                        </a:rPr>
                        <a:t>Verzuim kort (0-8 dagen)</a:t>
                      </a:r>
                      <a:endParaRPr lang="nl-NL" sz="1000" dirty="0" smtClean="0">
                        <a:solidFill>
                          <a:schemeClr val="tx1"/>
                        </a:solidFill>
                        <a:effectLst/>
                        <a:latin typeface="Times New Roman" panose="02020603050405020304" pitchFamily="18" charset="0"/>
                        <a:ea typeface="Times New Roman" panose="02020603050405020304" pitchFamily="18" charset="0"/>
                      </a:endParaRPr>
                    </a:p>
                    <a:p>
                      <a:pPr>
                        <a:spcAft>
                          <a:spcPts val="0"/>
                        </a:spcAft>
                      </a:pPr>
                      <a:endParaRPr lang="nl-NL" sz="1000" dirty="0">
                        <a:solidFill>
                          <a:schemeClr val="tx1"/>
                        </a:solidFill>
                        <a:effectLst/>
                        <a:latin typeface="+mj-lt"/>
                        <a:ea typeface="Times New Roman" panose="02020603050405020304" pitchFamily="18" charset="0"/>
                      </a:endParaRPr>
                    </a:p>
                  </a:txBody>
                  <a:tcPr marL="44450" marR="44450" marT="0" marB="0">
                    <a:lnL w="12700" cap="flat" cmpd="sng" algn="ctr">
                      <a:solidFill>
                        <a:srgbClr val="009900"/>
                      </a:solidFill>
                      <a:prstDash val="solid"/>
                      <a:round/>
                      <a:headEnd type="none" w="med" len="med"/>
                      <a:tailEnd type="none" w="med" len="med"/>
                    </a:lnL>
                    <a:lnR w="12700" cap="flat" cmpd="sng" algn="ctr">
                      <a:solidFill>
                        <a:srgbClr val="009900"/>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solidFill>
                      <a:schemeClr val="bg1"/>
                    </a:solidFill>
                  </a:tcPr>
                </a:tc>
                <a:tc>
                  <a:txBody>
                    <a:bodyPr/>
                    <a:lstStyle/>
                    <a:p>
                      <a:pPr>
                        <a:spcAft>
                          <a:spcPts val="0"/>
                        </a:spcAft>
                      </a:pPr>
                      <a:r>
                        <a:rPr lang="nl-NL" sz="1000" dirty="0" smtClean="0">
                          <a:solidFill>
                            <a:schemeClr val="tx1"/>
                          </a:solidFill>
                          <a:effectLst/>
                          <a:latin typeface="+mj-lt"/>
                          <a:ea typeface="Times New Roman" panose="02020603050405020304" pitchFamily="18" charset="0"/>
                        </a:rPr>
                        <a:t>0,43%</a:t>
                      </a:r>
                      <a:endParaRPr lang="nl-NL" sz="1000" dirty="0">
                        <a:solidFill>
                          <a:schemeClr val="tx1"/>
                        </a:solidFill>
                        <a:effectLst/>
                        <a:latin typeface="+mj-lt"/>
                        <a:ea typeface="Times New Roman" panose="02020603050405020304" pitchFamily="18" charset="0"/>
                      </a:endParaRPr>
                    </a:p>
                  </a:txBody>
                  <a:tcPr marL="44450" marR="44450" marT="0" marB="0">
                    <a:lnL w="12700" cap="flat" cmpd="sng" algn="ctr">
                      <a:solidFill>
                        <a:srgbClr val="009900"/>
                      </a:solidFill>
                      <a:prstDash val="solid"/>
                      <a:round/>
                      <a:headEnd type="none" w="med" len="med"/>
                      <a:tailEnd type="none" w="med" len="med"/>
                    </a:lnL>
                    <a:lnR w="12700" cap="flat" cmpd="sng" algn="ctr">
                      <a:solidFill>
                        <a:srgbClr val="009900"/>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solidFill>
                      <a:schemeClr val="bg1"/>
                    </a:solidFill>
                  </a:tcPr>
                </a:tc>
                <a:tc>
                  <a:txBody>
                    <a:bodyPr/>
                    <a:lstStyle/>
                    <a:p>
                      <a:pPr>
                        <a:spcAft>
                          <a:spcPts val="0"/>
                        </a:spcAft>
                      </a:pPr>
                      <a:r>
                        <a:rPr lang="nl-NL" sz="1000" dirty="0" smtClean="0">
                          <a:solidFill>
                            <a:schemeClr val="tx1"/>
                          </a:solidFill>
                          <a:effectLst/>
                          <a:latin typeface="+mj-lt"/>
                          <a:ea typeface="Times New Roman" panose="02020603050405020304" pitchFamily="18" charset="0"/>
                        </a:rPr>
                        <a:t>0,30%</a:t>
                      </a:r>
                      <a:endParaRPr lang="nl-NL" sz="1000" dirty="0">
                        <a:solidFill>
                          <a:schemeClr val="tx1"/>
                        </a:solidFill>
                        <a:effectLst/>
                        <a:latin typeface="+mj-lt"/>
                        <a:ea typeface="Times New Roman" panose="02020603050405020304" pitchFamily="18" charset="0"/>
                      </a:endParaRPr>
                    </a:p>
                  </a:txBody>
                  <a:tcPr marL="44450" marR="44450" marT="0" marB="0">
                    <a:lnL w="12700" cap="flat" cmpd="sng" algn="ctr">
                      <a:solidFill>
                        <a:srgbClr val="009900"/>
                      </a:solidFill>
                      <a:prstDash val="solid"/>
                      <a:round/>
                      <a:headEnd type="none" w="med" len="med"/>
                      <a:tailEnd type="none" w="med" len="med"/>
                    </a:lnL>
                    <a:lnR w="12700" cap="flat" cmpd="sng" algn="ctr">
                      <a:solidFill>
                        <a:srgbClr val="009900"/>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solidFill>
                      <a:schemeClr val="bg1"/>
                    </a:solidFill>
                  </a:tcPr>
                </a:tc>
                <a:extLst>
                  <a:ext uri="{0D108BD9-81ED-4DB2-BD59-A6C34878D82A}">
                    <a16:rowId xmlns:a16="http://schemas.microsoft.com/office/drawing/2014/main" val="4234768109"/>
                  </a:ext>
                </a:extLst>
              </a:tr>
              <a:tr h="245737">
                <a:tc>
                  <a:txBody>
                    <a:bodyPr/>
                    <a:lstStyle/>
                    <a:p>
                      <a:pPr marL="0" marR="0" lvl="0" indent="0" algn="l" defTabSz="342850" rtl="0" eaLnBrk="1" fontAlgn="auto" latinLnBrk="0" hangingPunct="1">
                        <a:lnSpc>
                          <a:spcPct val="100000"/>
                        </a:lnSpc>
                        <a:spcBef>
                          <a:spcPts val="0"/>
                        </a:spcBef>
                        <a:spcAft>
                          <a:spcPts val="0"/>
                        </a:spcAft>
                        <a:buClrTx/>
                        <a:buSzTx/>
                        <a:buFontTx/>
                        <a:buNone/>
                        <a:tabLst/>
                        <a:defRPr/>
                      </a:pPr>
                      <a:r>
                        <a:rPr lang="nl-NL" sz="1000" dirty="0" smtClean="0">
                          <a:solidFill>
                            <a:schemeClr val="tx1"/>
                          </a:solidFill>
                          <a:effectLst/>
                        </a:rPr>
                        <a:t>Verzuim middellang (8-42</a:t>
                      </a:r>
                      <a:r>
                        <a:rPr lang="nl-NL" sz="1000" baseline="0" dirty="0" smtClean="0">
                          <a:solidFill>
                            <a:schemeClr val="tx1"/>
                          </a:solidFill>
                          <a:effectLst/>
                        </a:rPr>
                        <a:t> dagen) </a:t>
                      </a:r>
                      <a:endParaRPr lang="nl-NL" sz="1000" dirty="0" smtClean="0">
                        <a:solidFill>
                          <a:schemeClr val="tx1"/>
                        </a:solidFill>
                        <a:effectLst/>
                      </a:endParaRPr>
                    </a:p>
                    <a:p>
                      <a:pPr>
                        <a:spcAft>
                          <a:spcPts val="0"/>
                        </a:spcAft>
                      </a:pPr>
                      <a:endParaRPr lang="nl-NL" sz="1000" dirty="0">
                        <a:solidFill>
                          <a:schemeClr val="tx1"/>
                        </a:solidFill>
                        <a:effectLst/>
                        <a:latin typeface="+mj-lt"/>
                        <a:ea typeface="Times New Roman" panose="02020603050405020304" pitchFamily="18" charset="0"/>
                      </a:endParaRPr>
                    </a:p>
                  </a:txBody>
                  <a:tcPr marL="44450" marR="44450" marT="0" marB="0">
                    <a:lnL w="12700" cap="flat" cmpd="sng" algn="ctr">
                      <a:solidFill>
                        <a:srgbClr val="009900"/>
                      </a:solidFill>
                      <a:prstDash val="solid"/>
                      <a:round/>
                      <a:headEnd type="none" w="med" len="med"/>
                      <a:tailEnd type="none" w="med" len="med"/>
                    </a:lnL>
                    <a:lnR w="12700" cap="flat" cmpd="sng" algn="ctr">
                      <a:solidFill>
                        <a:srgbClr val="009900"/>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solidFill>
                      <a:schemeClr val="bg1"/>
                    </a:solidFill>
                  </a:tcPr>
                </a:tc>
                <a:tc>
                  <a:txBody>
                    <a:bodyPr/>
                    <a:lstStyle/>
                    <a:p>
                      <a:pPr>
                        <a:spcAft>
                          <a:spcPts val="0"/>
                        </a:spcAft>
                      </a:pPr>
                      <a:r>
                        <a:rPr lang="nl-NL" sz="1000" dirty="0" smtClean="0">
                          <a:solidFill>
                            <a:schemeClr val="tx1"/>
                          </a:solidFill>
                          <a:effectLst/>
                          <a:latin typeface="+mj-lt"/>
                          <a:ea typeface="Times New Roman" panose="02020603050405020304" pitchFamily="18" charset="0"/>
                        </a:rPr>
                        <a:t>0,20%</a:t>
                      </a:r>
                      <a:endParaRPr lang="nl-NL" sz="1000" dirty="0">
                        <a:solidFill>
                          <a:schemeClr val="tx1"/>
                        </a:solidFill>
                        <a:effectLst/>
                        <a:latin typeface="+mj-lt"/>
                        <a:ea typeface="Times New Roman" panose="02020603050405020304" pitchFamily="18" charset="0"/>
                      </a:endParaRPr>
                    </a:p>
                  </a:txBody>
                  <a:tcPr marL="44450" marR="44450" marT="0" marB="0">
                    <a:lnL w="12700" cap="flat" cmpd="sng" algn="ctr">
                      <a:solidFill>
                        <a:srgbClr val="009900"/>
                      </a:solidFill>
                      <a:prstDash val="solid"/>
                      <a:round/>
                      <a:headEnd type="none" w="med" len="med"/>
                      <a:tailEnd type="none" w="med" len="med"/>
                    </a:lnL>
                    <a:lnR w="12700" cap="flat" cmpd="sng" algn="ctr">
                      <a:solidFill>
                        <a:srgbClr val="009900"/>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solidFill>
                      <a:schemeClr val="bg1"/>
                    </a:solidFill>
                  </a:tcPr>
                </a:tc>
                <a:tc>
                  <a:txBody>
                    <a:bodyPr/>
                    <a:lstStyle/>
                    <a:p>
                      <a:pPr>
                        <a:spcAft>
                          <a:spcPts val="0"/>
                        </a:spcAft>
                      </a:pPr>
                      <a:r>
                        <a:rPr lang="nl-NL" sz="1000" dirty="0" smtClean="0">
                          <a:solidFill>
                            <a:schemeClr val="tx1"/>
                          </a:solidFill>
                          <a:effectLst/>
                          <a:latin typeface="+mj-lt"/>
                          <a:ea typeface="Times New Roman" panose="02020603050405020304" pitchFamily="18" charset="0"/>
                        </a:rPr>
                        <a:t>0,45%</a:t>
                      </a:r>
                      <a:endParaRPr lang="nl-NL" sz="1000" dirty="0">
                        <a:solidFill>
                          <a:schemeClr val="tx1"/>
                        </a:solidFill>
                        <a:effectLst/>
                        <a:latin typeface="+mj-lt"/>
                        <a:ea typeface="Times New Roman" panose="02020603050405020304" pitchFamily="18" charset="0"/>
                      </a:endParaRPr>
                    </a:p>
                  </a:txBody>
                  <a:tcPr marL="44450" marR="44450" marT="0" marB="0">
                    <a:lnL w="12700" cap="flat" cmpd="sng" algn="ctr">
                      <a:solidFill>
                        <a:srgbClr val="009900"/>
                      </a:solidFill>
                      <a:prstDash val="solid"/>
                      <a:round/>
                      <a:headEnd type="none" w="med" len="med"/>
                      <a:tailEnd type="none" w="med" len="med"/>
                    </a:lnL>
                    <a:lnR w="12700" cap="flat" cmpd="sng" algn="ctr">
                      <a:solidFill>
                        <a:srgbClr val="009900"/>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solidFill>
                      <a:schemeClr val="bg1"/>
                    </a:solidFill>
                  </a:tcPr>
                </a:tc>
                <a:extLst>
                  <a:ext uri="{0D108BD9-81ED-4DB2-BD59-A6C34878D82A}">
                    <a16:rowId xmlns:a16="http://schemas.microsoft.com/office/drawing/2014/main" val="3310935515"/>
                  </a:ext>
                </a:extLst>
              </a:tr>
              <a:tr h="245737">
                <a:tc>
                  <a:txBody>
                    <a:bodyPr/>
                    <a:lstStyle/>
                    <a:p>
                      <a:pPr marL="0" marR="0" lvl="0" indent="0" algn="l" defTabSz="342850" rtl="0" eaLnBrk="1" fontAlgn="auto" latinLnBrk="0" hangingPunct="1">
                        <a:lnSpc>
                          <a:spcPct val="100000"/>
                        </a:lnSpc>
                        <a:spcBef>
                          <a:spcPts val="0"/>
                        </a:spcBef>
                        <a:spcAft>
                          <a:spcPts val="0"/>
                        </a:spcAft>
                        <a:buClrTx/>
                        <a:buSzTx/>
                        <a:buFontTx/>
                        <a:buNone/>
                        <a:tabLst/>
                        <a:defRPr/>
                      </a:pPr>
                      <a:r>
                        <a:rPr lang="nl-NL" sz="1000" dirty="0" smtClean="0">
                          <a:solidFill>
                            <a:schemeClr val="tx1"/>
                          </a:solidFill>
                          <a:effectLst/>
                        </a:rPr>
                        <a:t>Verzuim lang( &lt;42 dagen)</a:t>
                      </a:r>
                      <a:endParaRPr lang="nl-NL" sz="1000" dirty="0" smtClean="0">
                        <a:solidFill>
                          <a:schemeClr val="tx1"/>
                        </a:solidFill>
                        <a:effectLst/>
                        <a:latin typeface="Times New Roman" panose="02020603050405020304" pitchFamily="18" charset="0"/>
                        <a:ea typeface="Times New Roman" panose="02020603050405020304" pitchFamily="18" charset="0"/>
                      </a:endParaRPr>
                    </a:p>
                    <a:p>
                      <a:pPr>
                        <a:spcAft>
                          <a:spcPts val="0"/>
                        </a:spcAft>
                      </a:pPr>
                      <a:endParaRPr lang="nl-NL" sz="1000" dirty="0">
                        <a:solidFill>
                          <a:schemeClr val="tx1"/>
                        </a:solidFill>
                        <a:effectLst/>
                        <a:latin typeface="+mj-lt"/>
                        <a:ea typeface="Times New Roman" panose="02020603050405020304" pitchFamily="18" charset="0"/>
                      </a:endParaRPr>
                    </a:p>
                  </a:txBody>
                  <a:tcPr marL="44450" marR="44450" marT="0" marB="0">
                    <a:lnL w="12700" cap="flat" cmpd="sng" algn="ctr">
                      <a:solidFill>
                        <a:srgbClr val="009900"/>
                      </a:solidFill>
                      <a:prstDash val="solid"/>
                      <a:round/>
                      <a:headEnd type="none" w="med" len="med"/>
                      <a:tailEnd type="none" w="med" len="med"/>
                    </a:lnL>
                    <a:lnR w="12700" cap="flat" cmpd="sng" algn="ctr">
                      <a:solidFill>
                        <a:srgbClr val="009900"/>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solidFill>
                      <a:schemeClr val="bg1"/>
                    </a:solidFill>
                  </a:tcPr>
                </a:tc>
                <a:tc>
                  <a:txBody>
                    <a:bodyPr/>
                    <a:lstStyle/>
                    <a:p>
                      <a:pPr>
                        <a:spcAft>
                          <a:spcPts val="0"/>
                        </a:spcAft>
                      </a:pPr>
                      <a:r>
                        <a:rPr lang="nl-NL" sz="1000" dirty="0" smtClean="0">
                          <a:solidFill>
                            <a:schemeClr val="tx1"/>
                          </a:solidFill>
                          <a:effectLst/>
                          <a:latin typeface="+mj-lt"/>
                          <a:ea typeface="Times New Roman" panose="02020603050405020304" pitchFamily="18" charset="0"/>
                        </a:rPr>
                        <a:t>6,85%</a:t>
                      </a:r>
                      <a:endParaRPr lang="nl-NL" sz="1000" dirty="0">
                        <a:solidFill>
                          <a:schemeClr val="tx1"/>
                        </a:solidFill>
                        <a:effectLst/>
                        <a:latin typeface="+mj-lt"/>
                        <a:ea typeface="Times New Roman" panose="02020603050405020304" pitchFamily="18" charset="0"/>
                      </a:endParaRPr>
                    </a:p>
                  </a:txBody>
                  <a:tcPr marL="44450" marR="44450" marT="0" marB="0">
                    <a:lnL w="12700" cap="flat" cmpd="sng" algn="ctr">
                      <a:solidFill>
                        <a:srgbClr val="009900"/>
                      </a:solidFill>
                      <a:prstDash val="solid"/>
                      <a:round/>
                      <a:headEnd type="none" w="med" len="med"/>
                      <a:tailEnd type="none" w="med" len="med"/>
                    </a:lnL>
                    <a:lnR w="12700" cap="flat" cmpd="sng" algn="ctr">
                      <a:solidFill>
                        <a:srgbClr val="009900"/>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solidFill>
                      <a:schemeClr val="bg1"/>
                    </a:solidFill>
                  </a:tcPr>
                </a:tc>
                <a:tc>
                  <a:txBody>
                    <a:bodyPr/>
                    <a:lstStyle/>
                    <a:p>
                      <a:pPr>
                        <a:spcAft>
                          <a:spcPts val="0"/>
                        </a:spcAft>
                      </a:pPr>
                      <a:r>
                        <a:rPr lang="nl-NL" sz="1000" dirty="0" smtClean="0">
                          <a:solidFill>
                            <a:schemeClr val="tx1"/>
                          </a:solidFill>
                          <a:effectLst/>
                          <a:latin typeface="+mj-lt"/>
                          <a:ea typeface="Times New Roman" panose="02020603050405020304" pitchFamily="18" charset="0"/>
                        </a:rPr>
                        <a:t>3,97%</a:t>
                      </a:r>
                      <a:endParaRPr lang="nl-NL" sz="1000" dirty="0">
                        <a:solidFill>
                          <a:schemeClr val="tx1"/>
                        </a:solidFill>
                        <a:effectLst/>
                        <a:latin typeface="+mj-lt"/>
                        <a:ea typeface="Times New Roman" panose="02020603050405020304" pitchFamily="18" charset="0"/>
                      </a:endParaRPr>
                    </a:p>
                  </a:txBody>
                  <a:tcPr marL="44450" marR="44450" marT="0" marB="0">
                    <a:lnL w="12700" cap="flat" cmpd="sng" algn="ctr">
                      <a:solidFill>
                        <a:srgbClr val="009900"/>
                      </a:solidFill>
                      <a:prstDash val="solid"/>
                      <a:round/>
                      <a:headEnd type="none" w="med" len="med"/>
                      <a:tailEnd type="none" w="med" len="med"/>
                    </a:lnL>
                    <a:lnR w="12700" cap="flat" cmpd="sng" algn="ctr">
                      <a:solidFill>
                        <a:srgbClr val="009900"/>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solidFill>
                      <a:schemeClr val="bg1"/>
                    </a:solidFill>
                  </a:tcPr>
                </a:tc>
                <a:extLst>
                  <a:ext uri="{0D108BD9-81ED-4DB2-BD59-A6C34878D82A}">
                    <a16:rowId xmlns:a16="http://schemas.microsoft.com/office/drawing/2014/main" val="2178423355"/>
                  </a:ext>
                </a:extLst>
              </a:tr>
              <a:tr h="245737">
                <a:tc>
                  <a:txBody>
                    <a:bodyPr/>
                    <a:lstStyle/>
                    <a:p>
                      <a:pPr marL="0" marR="0" lvl="0" indent="0" algn="l" defTabSz="342850" rtl="0" eaLnBrk="1" fontAlgn="auto" latinLnBrk="0" hangingPunct="1">
                        <a:lnSpc>
                          <a:spcPct val="100000"/>
                        </a:lnSpc>
                        <a:spcBef>
                          <a:spcPts val="0"/>
                        </a:spcBef>
                        <a:spcAft>
                          <a:spcPts val="0"/>
                        </a:spcAft>
                        <a:buClrTx/>
                        <a:buSzTx/>
                        <a:buFontTx/>
                        <a:buNone/>
                        <a:tabLst/>
                        <a:defRPr/>
                      </a:pPr>
                      <a:r>
                        <a:rPr lang="nl-NL" sz="1000" b="0" i="0" kern="1200" dirty="0" smtClean="0">
                          <a:solidFill>
                            <a:schemeClr val="tx1"/>
                          </a:solidFill>
                          <a:effectLst/>
                          <a:latin typeface="+mn-lt"/>
                          <a:ea typeface="Times New Roman" panose="02020603050405020304" pitchFamily="18" charset="0"/>
                          <a:cs typeface="+mn-cs"/>
                        </a:rPr>
                        <a:t>Verzuimfrequentie</a:t>
                      </a:r>
                    </a:p>
                    <a:p>
                      <a:pPr>
                        <a:spcAft>
                          <a:spcPts val="0"/>
                        </a:spcAft>
                      </a:pPr>
                      <a:endParaRPr lang="nl-NL" sz="1000" dirty="0">
                        <a:solidFill>
                          <a:schemeClr val="tx1"/>
                        </a:solidFill>
                        <a:effectLst/>
                        <a:latin typeface="+mj-lt"/>
                        <a:ea typeface="Times New Roman" panose="02020603050405020304" pitchFamily="18" charset="0"/>
                      </a:endParaRPr>
                    </a:p>
                  </a:txBody>
                  <a:tcPr marL="44450" marR="44450" marT="0" marB="0">
                    <a:lnL w="12700" cap="flat" cmpd="sng" algn="ctr">
                      <a:solidFill>
                        <a:srgbClr val="009900"/>
                      </a:solidFill>
                      <a:prstDash val="solid"/>
                      <a:round/>
                      <a:headEnd type="none" w="med" len="med"/>
                      <a:tailEnd type="none" w="med" len="med"/>
                    </a:lnL>
                    <a:lnR w="12700" cap="flat" cmpd="sng" algn="ctr">
                      <a:solidFill>
                        <a:srgbClr val="009900"/>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solidFill>
                      <a:schemeClr val="bg1"/>
                    </a:solidFill>
                  </a:tcPr>
                </a:tc>
                <a:tc>
                  <a:txBody>
                    <a:bodyPr/>
                    <a:lstStyle/>
                    <a:p>
                      <a:pPr>
                        <a:spcAft>
                          <a:spcPts val="0"/>
                        </a:spcAft>
                      </a:pPr>
                      <a:r>
                        <a:rPr lang="nl-NL" sz="1000" dirty="0" smtClean="0">
                          <a:solidFill>
                            <a:schemeClr val="tx1"/>
                          </a:solidFill>
                          <a:effectLst/>
                          <a:latin typeface="+mj-lt"/>
                          <a:ea typeface="Times New Roman" panose="02020603050405020304" pitchFamily="18" charset="0"/>
                        </a:rPr>
                        <a:t>0,84%</a:t>
                      </a:r>
                      <a:endParaRPr lang="nl-NL" sz="1000" dirty="0">
                        <a:solidFill>
                          <a:schemeClr val="tx1"/>
                        </a:solidFill>
                        <a:effectLst/>
                        <a:latin typeface="+mj-lt"/>
                        <a:ea typeface="Times New Roman" panose="02020603050405020304" pitchFamily="18" charset="0"/>
                      </a:endParaRPr>
                    </a:p>
                  </a:txBody>
                  <a:tcPr marL="44450" marR="44450" marT="0" marB="0">
                    <a:lnL w="12700" cap="flat" cmpd="sng" algn="ctr">
                      <a:solidFill>
                        <a:srgbClr val="009900"/>
                      </a:solidFill>
                      <a:prstDash val="solid"/>
                      <a:round/>
                      <a:headEnd type="none" w="med" len="med"/>
                      <a:tailEnd type="none" w="med" len="med"/>
                    </a:lnL>
                    <a:lnR w="12700" cap="flat" cmpd="sng" algn="ctr">
                      <a:solidFill>
                        <a:srgbClr val="009900"/>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solidFill>
                      <a:schemeClr val="bg1"/>
                    </a:solidFill>
                  </a:tcPr>
                </a:tc>
                <a:tc>
                  <a:txBody>
                    <a:bodyPr/>
                    <a:lstStyle/>
                    <a:p>
                      <a:pPr>
                        <a:spcAft>
                          <a:spcPts val="0"/>
                        </a:spcAft>
                      </a:pPr>
                      <a:r>
                        <a:rPr lang="nl-NL" sz="1000" dirty="0" smtClean="0">
                          <a:solidFill>
                            <a:schemeClr val="tx1"/>
                          </a:solidFill>
                          <a:effectLst/>
                          <a:latin typeface="+mj-lt"/>
                          <a:ea typeface="Times New Roman" panose="02020603050405020304" pitchFamily="18" charset="0"/>
                        </a:rPr>
                        <a:t>0,84%</a:t>
                      </a:r>
                      <a:endParaRPr lang="nl-NL" sz="1000" dirty="0">
                        <a:solidFill>
                          <a:schemeClr val="tx1"/>
                        </a:solidFill>
                        <a:effectLst/>
                        <a:latin typeface="+mj-lt"/>
                        <a:ea typeface="Times New Roman" panose="02020603050405020304" pitchFamily="18" charset="0"/>
                      </a:endParaRPr>
                    </a:p>
                  </a:txBody>
                  <a:tcPr marL="44450" marR="44450" marT="0" marB="0">
                    <a:lnL w="12700" cap="flat" cmpd="sng" algn="ctr">
                      <a:solidFill>
                        <a:srgbClr val="009900"/>
                      </a:solidFill>
                      <a:prstDash val="solid"/>
                      <a:round/>
                      <a:headEnd type="none" w="med" len="med"/>
                      <a:tailEnd type="none" w="med" len="med"/>
                    </a:lnL>
                    <a:lnR w="12700" cap="flat" cmpd="sng" algn="ctr">
                      <a:solidFill>
                        <a:srgbClr val="009900"/>
                      </a:solidFill>
                      <a:prstDash val="solid"/>
                      <a:round/>
                      <a:headEnd type="none" w="med" len="med"/>
                      <a:tailEnd type="none" w="med" len="med"/>
                    </a:lnR>
                    <a:lnT w="12700" cap="flat" cmpd="sng" algn="ctr">
                      <a:solidFill>
                        <a:srgbClr val="009900"/>
                      </a:solidFill>
                      <a:prstDash val="solid"/>
                      <a:round/>
                      <a:headEnd type="none" w="med" len="med"/>
                      <a:tailEnd type="none" w="med" len="med"/>
                    </a:lnT>
                    <a:lnB w="12700" cap="flat" cmpd="sng" algn="ctr">
                      <a:solidFill>
                        <a:srgbClr val="009900"/>
                      </a:solidFill>
                      <a:prstDash val="solid"/>
                      <a:round/>
                      <a:headEnd type="none" w="med" len="med"/>
                      <a:tailEnd type="none" w="med" len="med"/>
                    </a:lnB>
                    <a:solidFill>
                      <a:schemeClr val="bg1"/>
                    </a:solidFill>
                  </a:tcPr>
                </a:tc>
                <a:extLst>
                  <a:ext uri="{0D108BD9-81ED-4DB2-BD59-A6C34878D82A}">
                    <a16:rowId xmlns:a16="http://schemas.microsoft.com/office/drawing/2014/main" val="1042691895"/>
                  </a:ext>
                </a:extLst>
              </a:tr>
            </a:tbl>
          </a:graphicData>
        </a:graphic>
      </p:graphicFrame>
      <p:sp>
        <p:nvSpPr>
          <p:cNvPr id="10" name="Rechthoek 9"/>
          <p:cNvSpPr/>
          <p:nvPr/>
        </p:nvSpPr>
        <p:spPr>
          <a:xfrm>
            <a:off x="581508" y="987574"/>
            <a:ext cx="6058277" cy="400110"/>
          </a:xfrm>
          <a:prstGeom prst="rect">
            <a:avLst/>
          </a:prstGeom>
          <a:solidFill>
            <a:schemeClr val="bg1"/>
          </a:solidFill>
          <a:ln>
            <a:solidFill>
              <a:srgbClr val="009900"/>
            </a:solidFill>
          </a:ln>
        </p:spPr>
        <p:style>
          <a:lnRef idx="2">
            <a:schemeClr val="accent1"/>
          </a:lnRef>
          <a:fillRef idx="1">
            <a:schemeClr val="lt1"/>
          </a:fillRef>
          <a:effectRef idx="0">
            <a:schemeClr val="accent1"/>
          </a:effectRef>
          <a:fontRef idx="minor">
            <a:schemeClr val="dk1"/>
          </a:fontRef>
        </p:style>
        <p:txBody>
          <a:bodyPr wrap="square">
            <a:spAutoFit/>
          </a:bodyPr>
          <a:lstStyle/>
          <a:p>
            <a:r>
              <a:rPr lang="nl-NL" sz="1000" b="1" i="1" dirty="0"/>
              <a:t>Ziekteverzuim</a:t>
            </a:r>
          </a:p>
          <a:p>
            <a:r>
              <a:rPr lang="nl-NL" sz="1000" dirty="0">
                <a:solidFill>
                  <a:schemeClr val="tx1"/>
                </a:solidFill>
              </a:rPr>
              <a:t>In </a:t>
            </a:r>
            <a:r>
              <a:rPr lang="nl-NL" sz="1000" dirty="0" smtClean="0">
                <a:solidFill>
                  <a:schemeClr val="tx1"/>
                </a:solidFill>
              </a:rPr>
              <a:t>2021 </a:t>
            </a:r>
            <a:r>
              <a:rPr lang="nl-NL" sz="1000" dirty="0">
                <a:solidFill>
                  <a:schemeClr val="tx1"/>
                </a:solidFill>
              </a:rPr>
              <a:t>heeft de Spoedpost een </a:t>
            </a:r>
            <a:r>
              <a:rPr lang="nl-NL" sz="1000" dirty="0" smtClean="0">
                <a:solidFill>
                  <a:schemeClr val="tx1"/>
                </a:solidFill>
              </a:rPr>
              <a:t>laag </a:t>
            </a:r>
            <a:r>
              <a:rPr lang="nl-NL" sz="1000" dirty="0">
                <a:solidFill>
                  <a:schemeClr val="tx1"/>
                </a:solidFill>
              </a:rPr>
              <a:t>verzuimpercentage gehad van </a:t>
            </a:r>
            <a:r>
              <a:rPr lang="nl-NL" sz="1000" dirty="0" smtClean="0">
                <a:solidFill>
                  <a:schemeClr val="tx1"/>
                </a:solidFill>
              </a:rPr>
              <a:t>4,91%. </a:t>
            </a:r>
          </a:p>
        </p:txBody>
      </p:sp>
    </p:spTree>
    <p:extLst>
      <p:ext uri="{BB962C8B-B14F-4D97-AF65-F5344CB8AC3E}">
        <p14:creationId xmlns:p14="http://schemas.microsoft.com/office/powerpoint/2010/main" val="28417299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E37326-B5A2-4D42-AC5D-9A3CB07E9A5A}" type="slidenum">
              <a:rPr kumimoji="0" lang="nl-NL" sz="45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nl-NL" sz="45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3" name="Afbeelding 2">
            <a:hlinkClick r:id="rId2" action="ppaction://hlinksldjump"/>
          </p:cNvPr>
          <p:cNvPicPr>
            <a:picLocks noChangeAspect="1"/>
          </p:cNvPicPr>
          <p:nvPr/>
        </p:nvPicPr>
        <p:blipFill>
          <a:blip r:embed="rId3" cstate="print">
            <a:duotone>
              <a:prstClr val="black"/>
              <a:srgbClr val="003399">
                <a:tint val="45000"/>
                <a:satMod val="400000"/>
              </a:srgbClr>
            </a:duotone>
            <a:extLst>
              <a:ext uri="{28A0092B-C50C-407E-A947-70E740481C1C}">
                <a14:useLocalDpi xmlns:a14="http://schemas.microsoft.com/office/drawing/2010/main" val="0"/>
              </a:ext>
            </a:extLst>
          </a:blip>
          <a:stretch>
            <a:fillRect/>
          </a:stretch>
        </p:blipFill>
        <p:spPr>
          <a:xfrm>
            <a:off x="251520" y="388261"/>
            <a:ext cx="195486" cy="195486"/>
          </a:xfrm>
          <a:prstGeom prst="rect">
            <a:avLst/>
          </a:prstGeom>
          <a:noFill/>
          <a:ln>
            <a:noFill/>
          </a:ln>
        </p:spPr>
      </p:pic>
      <p:cxnSp>
        <p:nvCxnSpPr>
          <p:cNvPr id="4" name="Rechte verbindingslijn 3"/>
          <p:cNvCxnSpPr/>
          <p:nvPr/>
        </p:nvCxnSpPr>
        <p:spPr>
          <a:xfrm>
            <a:off x="132054" y="699542"/>
            <a:ext cx="8832434" cy="0"/>
          </a:xfrm>
          <a:prstGeom prst="line">
            <a:avLst/>
          </a:prstGeom>
          <a:ln w="12700">
            <a:solidFill>
              <a:srgbClr val="003399"/>
            </a:solidFill>
          </a:ln>
        </p:spPr>
        <p:style>
          <a:lnRef idx="1">
            <a:schemeClr val="accent1"/>
          </a:lnRef>
          <a:fillRef idx="0">
            <a:schemeClr val="accent1"/>
          </a:fillRef>
          <a:effectRef idx="0">
            <a:schemeClr val="accent1"/>
          </a:effectRef>
          <a:fontRef idx="minor">
            <a:schemeClr val="tx1"/>
          </a:fontRef>
        </p:style>
      </p:cxnSp>
      <p:sp>
        <p:nvSpPr>
          <p:cNvPr id="5" name="Rechthoek 4"/>
          <p:cNvSpPr/>
          <p:nvPr/>
        </p:nvSpPr>
        <p:spPr>
          <a:xfrm>
            <a:off x="611560" y="301338"/>
            <a:ext cx="4225644"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smtClean="0">
                <a:ln>
                  <a:noFill/>
                </a:ln>
                <a:solidFill>
                  <a:prstClr val="black"/>
                </a:solidFill>
                <a:effectLst/>
                <a:uLnTx/>
                <a:uFillTx/>
                <a:latin typeface="Calibri"/>
                <a:ea typeface="+mn-ea"/>
                <a:cs typeface="+mn-cs"/>
              </a:rPr>
              <a:t>HCDO: </a:t>
            </a:r>
            <a:r>
              <a:rPr kumimoji="0" lang="nl-NL" sz="1800" b="1" i="0" u="none" strike="noStrike" kern="1200" cap="none" spc="0" normalizeH="0" baseline="0" noProof="0" dirty="0" smtClean="0">
                <a:ln>
                  <a:noFill/>
                </a:ln>
                <a:effectLst/>
                <a:uLnTx/>
                <a:uFillTx/>
                <a:latin typeface="Calibri"/>
                <a:ea typeface="+mn-ea"/>
                <a:cs typeface="+mn-cs"/>
              </a:rPr>
              <a:t>Jaarrekening en resultatenrekening</a:t>
            </a:r>
            <a:endParaRPr kumimoji="0" lang="nl-NL" sz="1800" b="1" i="0" u="none" strike="noStrike" kern="1200" cap="none" spc="0" normalizeH="0" baseline="0" noProof="0" dirty="0">
              <a:ln>
                <a:noFill/>
              </a:ln>
              <a:effectLst/>
              <a:uLnTx/>
              <a:uFillTx/>
              <a:latin typeface="Calibri"/>
              <a:ea typeface="+mn-ea"/>
              <a:cs typeface="+mn-cs"/>
            </a:endParaRPr>
          </a:p>
        </p:txBody>
      </p:sp>
      <p:pic>
        <p:nvPicPr>
          <p:cNvPr id="7" name="Afbeelding 6"/>
          <p:cNvPicPr>
            <a:picLocks noChangeAspect="1"/>
          </p:cNvPicPr>
          <p:nvPr/>
        </p:nvPicPr>
        <p:blipFill rotWithShape="1">
          <a:blip r:embed="rId4" cstate="print">
            <a:extLst>
              <a:ext uri="{28A0092B-C50C-407E-A947-70E740481C1C}">
                <a14:useLocalDpi xmlns:a14="http://schemas.microsoft.com/office/drawing/2010/main" val="0"/>
              </a:ext>
            </a:extLst>
          </a:blip>
          <a:srcRect l="7920" t="8400" r="2978" b="35601"/>
          <a:stretch/>
        </p:blipFill>
        <p:spPr>
          <a:xfrm>
            <a:off x="2915816" y="1057737"/>
            <a:ext cx="2964603" cy="3175061"/>
          </a:xfrm>
          <a:prstGeom prst="rect">
            <a:avLst/>
          </a:prstGeom>
        </p:spPr>
      </p:pic>
      <p:pic>
        <p:nvPicPr>
          <p:cNvPr id="8" name="Afbeelding 7"/>
          <p:cNvPicPr>
            <a:picLocks noChangeAspect="1"/>
          </p:cNvPicPr>
          <p:nvPr/>
        </p:nvPicPr>
        <p:blipFill rotWithShape="1">
          <a:blip r:embed="rId5" cstate="print">
            <a:extLst>
              <a:ext uri="{28A0092B-C50C-407E-A947-70E740481C1C}">
                <a14:useLocalDpi xmlns:a14="http://schemas.microsoft.com/office/drawing/2010/main" val="0"/>
              </a:ext>
            </a:extLst>
          </a:blip>
          <a:srcRect l="7998" t="8400" r="3222" b="30054"/>
          <a:stretch/>
        </p:blipFill>
        <p:spPr>
          <a:xfrm>
            <a:off x="5966817" y="1057736"/>
            <a:ext cx="2956068" cy="3175061"/>
          </a:xfrm>
          <a:prstGeom prst="rect">
            <a:avLst/>
          </a:prstGeom>
        </p:spPr>
      </p:pic>
      <p:pic>
        <p:nvPicPr>
          <p:cNvPr id="9" name="Afbeelding 8"/>
          <p:cNvPicPr>
            <a:picLocks noChangeAspect="1"/>
          </p:cNvPicPr>
          <p:nvPr/>
        </p:nvPicPr>
        <p:blipFill rotWithShape="1">
          <a:blip r:embed="rId6" cstate="print">
            <a:extLst>
              <a:ext uri="{28A0092B-C50C-407E-A947-70E740481C1C}">
                <a14:useLocalDpi xmlns:a14="http://schemas.microsoft.com/office/drawing/2010/main" val="0"/>
              </a:ext>
            </a:extLst>
          </a:blip>
          <a:srcRect l="9224" t="8847" r="3666" b="23103"/>
          <a:stretch/>
        </p:blipFill>
        <p:spPr>
          <a:xfrm>
            <a:off x="159426" y="1057738"/>
            <a:ext cx="2669992" cy="3175061"/>
          </a:xfrm>
          <a:prstGeom prst="rect">
            <a:avLst/>
          </a:prstGeom>
        </p:spPr>
      </p:pic>
    </p:spTree>
    <p:extLst>
      <p:ext uri="{BB962C8B-B14F-4D97-AF65-F5344CB8AC3E}">
        <p14:creationId xmlns:p14="http://schemas.microsoft.com/office/powerpoint/2010/main" val="5795118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kstvak 1"/>
          <p:cNvSpPr txBox="1"/>
          <p:nvPr/>
        </p:nvSpPr>
        <p:spPr>
          <a:xfrm>
            <a:off x="971600" y="4443958"/>
            <a:ext cx="7488832" cy="307777"/>
          </a:xfrm>
          <a:prstGeom prst="rect">
            <a:avLst/>
          </a:prstGeom>
          <a:noFill/>
        </p:spPr>
        <p:txBody>
          <a:bodyPr wrap="square" rtlCol="0">
            <a:spAutoFit/>
          </a:bodyPr>
          <a:lstStyle/>
          <a:p>
            <a:pPr algn="ctr"/>
            <a:r>
              <a:rPr lang="nl-NL" sz="1400" dirty="0">
                <a:solidFill>
                  <a:srgbClr val="EEECE1"/>
                </a:solidFill>
              </a:rPr>
              <a:t>HCDO | </a:t>
            </a:r>
            <a:r>
              <a:rPr lang="nl-NL" sz="1400" dirty="0" smtClean="0">
                <a:solidFill>
                  <a:srgbClr val="EEECE1"/>
                </a:solidFill>
                <a:hlinkClick r:id="rId3"/>
              </a:rPr>
              <a:t>www.hcdo.nl</a:t>
            </a:r>
            <a:r>
              <a:rPr lang="nl-NL" sz="1400" dirty="0" smtClean="0">
                <a:solidFill>
                  <a:srgbClr val="EEECE1"/>
                </a:solidFill>
              </a:rPr>
              <a:t> | </a:t>
            </a:r>
            <a:r>
              <a:rPr lang="nl-NL" sz="1400" dirty="0" smtClean="0">
                <a:solidFill>
                  <a:srgbClr val="EEECE1"/>
                </a:solidFill>
                <a:hlinkClick r:id="rId4"/>
              </a:rPr>
              <a:t>info@hcdo.nl</a:t>
            </a:r>
            <a:r>
              <a:rPr lang="nl-NL" sz="1400" dirty="0">
                <a:solidFill>
                  <a:srgbClr val="EEECE1"/>
                </a:solidFill>
              </a:rPr>
              <a:t> </a:t>
            </a:r>
            <a:r>
              <a:rPr lang="nl-NL" sz="1400" dirty="0" smtClean="0">
                <a:solidFill>
                  <a:srgbClr val="EEECE1"/>
                </a:solidFill>
              </a:rPr>
              <a:t>|</a:t>
            </a:r>
            <a:r>
              <a:rPr lang="nl-NL" sz="1400" dirty="0">
                <a:solidFill>
                  <a:srgbClr val="EEECE1"/>
                </a:solidFill>
              </a:rPr>
              <a:t>0570 - 501 770 </a:t>
            </a:r>
            <a:r>
              <a:rPr lang="nl-NL" sz="1400" dirty="0" smtClean="0">
                <a:solidFill>
                  <a:srgbClr val="EEECE1"/>
                </a:solidFill>
              </a:rPr>
              <a:t>|Nico </a:t>
            </a:r>
            <a:r>
              <a:rPr lang="nl-NL" sz="1400" dirty="0">
                <a:solidFill>
                  <a:srgbClr val="EEECE1"/>
                </a:solidFill>
              </a:rPr>
              <a:t>Bolkesteinlaan </a:t>
            </a:r>
            <a:r>
              <a:rPr lang="nl-NL" sz="1400" dirty="0" smtClean="0">
                <a:solidFill>
                  <a:srgbClr val="EEECE1"/>
                </a:solidFill>
              </a:rPr>
              <a:t>75,7416 </a:t>
            </a:r>
            <a:r>
              <a:rPr lang="nl-NL" sz="1400" dirty="0">
                <a:solidFill>
                  <a:srgbClr val="EEECE1"/>
                </a:solidFill>
              </a:rPr>
              <a:t>SE </a:t>
            </a:r>
            <a:r>
              <a:rPr lang="nl-NL" sz="1400" dirty="0" smtClean="0">
                <a:solidFill>
                  <a:srgbClr val="EEECE1"/>
                </a:solidFill>
              </a:rPr>
              <a:t>DEVENTER </a:t>
            </a:r>
            <a:endParaRPr lang="nl-NL" sz="1400" dirty="0">
              <a:solidFill>
                <a:srgbClr val="EEECE1"/>
              </a:solidFill>
            </a:endParaRPr>
          </a:p>
        </p:txBody>
      </p:sp>
    </p:spTree>
    <p:extLst>
      <p:ext uri="{BB962C8B-B14F-4D97-AF65-F5344CB8AC3E}">
        <p14:creationId xmlns:p14="http://schemas.microsoft.com/office/powerpoint/2010/main" val="6671108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0000"/>
            <a:lum/>
          </a:blip>
          <a:srcRect/>
          <a:stretch>
            <a:fillRect t="-6000" b="-6000"/>
          </a:stretch>
        </a:blipFill>
        <a:effectLst/>
      </p:bgPr>
    </p:bg>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12"/>
          </p:nvPr>
        </p:nvSpPr>
        <p:spPr/>
        <p:txBody>
          <a:bodyPr/>
          <a:lstStyle/>
          <a:p>
            <a:fld id="{3DE37326-B5A2-4D42-AC5D-9A3CB07E9A5A}" type="slidenum">
              <a:rPr lang="nl-NL" smtClean="0">
                <a:solidFill>
                  <a:prstClr val="black">
                    <a:tint val="75000"/>
                  </a:prstClr>
                </a:solidFill>
              </a:rPr>
              <a:pPr/>
              <a:t>2</a:t>
            </a:fld>
            <a:endParaRPr lang="nl-NL">
              <a:solidFill>
                <a:prstClr val="black">
                  <a:tint val="75000"/>
                </a:prstClr>
              </a:solidFill>
            </a:endParaRPr>
          </a:p>
        </p:txBody>
      </p:sp>
      <p:pic>
        <p:nvPicPr>
          <p:cNvPr id="3" name="Afbeelding 2">
            <a:hlinkClick r:id="rId3" action="ppaction://hlinksldjump"/>
          </p:cNvPr>
          <p:cNvPicPr>
            <a:picLocks noChangeAspect="1"/>
          </p:cNvPicPr>
          <p:nvPr/>
        </p:nvPicPr>
        <p:blipFill>
          <a:blip r:embed="rId4" cstate="print">
            <a:duotone>
              <a:prstClr val="black"/>
              <a:srgbClr val="003399">
                <a:tint val="45000"/>
                <a:satMod val="400000"/>
              </a:srgbClr>
            </a:duotone>
            <a:extLst>
              <a:ext uri="{28A0092B-C50C-407E-A947-70E740481C1C}">
                <a14:useLocalDpi xmlns:a14="http://schemas.microsoft.com/office/drawing/2010/main" val="0"/>
              </a:ext>
            </a:extLst>
          </a:blip>
          <a:stretch>
            <a:fillRect/>
          </a:stretch>
        </p:blipFill>
        <p:spPr>
          <a:xfrm>
            <a:off x="251520" y="388261"/>
            <a:ext cx="195486" cy="195486"/>
          </a:xfrm>
          <a:prstGeom prst="rect">
            <a:avLst/>
          </a:prstGeom>
          <a:noFill/>
          <a:ln>
            <a:noFill/>
          </a:ln>
        </p:spPr>
      </p:pic>
      <p:cxnSp>
        <p:nvCxnSpPr>
          <p:cNvPr id="6" name="Rechte verbindingslijn 5"/>
          <p:cNvCxnSpPr/>
          <p:nvPr/>
        </p:nvCxnSpPr>
        <p:spPr>
          <a:xfrm>
            <a:off x="132054" y="699542"/>
            <a:ext cx="8832434" cy="0"/>
          </a:xfrm>
          <a:prstGeom prst="line">
            <a:avLst/>
          </a:prstGeom>
          <a:ln w="12700">
            <a:solidFill>
              <a:srgbClr val="003399"/>
            </a:solidFill>
          </a:ln>
        </p:spPr>
        <p:style>
          <a:lnRef idx="1">
            <a:schemeClr val="accent1"/>
          </a:lnRef>
          <a:fillRef idx="0">
            <a:schemeClr val="accent1"/>
          </a:fillRef>
          <a:effectRef idx="0">
            <a:schemeClr val="accent1"/>
          </a:effectRef>
          <a:fontRef idx="minor">
            <a:schemeClr val="tx1"/>
          </a:fontRef>
        </p:style>
      </p:cxnSp>
      <p:sp>
        <p:nvSpPr>
          <p:cNvPr id="5" name="Rechthoek 4"/>
          <p:cNvSpPr/>
          <p:nvPr/>
        </p:nvSpPr>
        <p:spPr>
          <a:xfrm>
            <a:off x="611560" y="301338"/>
            <a:ext cx="1258999" cy="369332"/>
          </a:xfrm>
          <a:prstGeom prst="rect">
            <a:avLst/>
          </a:prstGeom>
        </p:spPr>
        <p:txBody>
          <a:bodyPr wrap="none">
            <a:spAutoFit/>
          </a:bodyPr>
          <a:lstStyle/>
          <a:p>
            <a:r>
              <a:rPr lang="nl-NL" b="1" dirty="0"/>
              <a:t>Voorwoord</a:t>
            </a:r>
          </a:p>
        </p:txBody>
      </p:sp>
      <p:sp>
        <p:nvSpPr>
          <p:cNvPr id="4" name="Rechthoek 3"/>
          <p:cNvSpPr/>
          <p:nvPr/>
        </p:nvSpPr>
        <p:spPr>
          <a:xfrm>
            <a:off x="462956" y="1131590"/>
            <a:ext cx="7853460" cy="369332"/>
          </a:xfrm>
          <a:prstGeom prst="rect">
            <a:avLst/>
          </a:prstGeom>
        </p:spPr>
        <p:txBody>
          <a:bodyPr wrap="square">
            <a:spAutoFit/>
          </a:bodyPr>
          <a:lstStyle/>
          <a:p>
            <a:pPr>
              <a:spcAft>
                <a:spcPts val="0"/>
              </a:spcAft>
            </a:pPr>
            <a:r>
              <a:rPr lang="nl-NL" dirty="0">
                <a:latin typeface="Calibri" panose="020F0502020204030204" pitchFamily="34" charset="0"/>
                <a:ea typeface="Calibri" panose="020F0502020204030204" pitchFamily="34" charset="0"/>
                <a:cs typeface="Times New Roman" panose="02020603050405020304" pitchFamily="18" charset="0"/>
              </a:rPr>
              <a:t> </a:t>
            </a:r>
            <a:endParaRPr lang="nl-NL" sz="1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Rechthoek 7"/>
          <p:cNvSpPr/>
          <p:nvPr/>
        </p:nvSpPr>
        <p:spPr>
          <a:xfrm>
            <a:off x="575966" y="992927"/>
            <a:ext cx="7944609" cy="4093428"/>
          </a:xfrm>
          <a:prstGeom prst="rect">
            <a:avLst/>
          </a:prstGeom>
          <a:solidFill>
            <a:schemeClr val="bg1"/>
          </a:solidFill>
          <a:ln w="28575">
            <a:solidFill>
              <a:srgbClr val="009900"/>
            </a:solidFill>
          </a:ln>
        </p:spPr>
        <p:txBody>
          <a:bodyPr wrap="square">
            <a:spAutoFit/>
          </a:bodyPr>
          <a:lstStyle/>
          <a:p>
            <a:r>
              <a:rPr lang="nl-NL" sz="1000" dirty="0" smtClean="0"/>
              <a:t>Een </a:t>
            </a:r>
            <a:r>
              <a:rPr lang="nl-NL" sz="1000" dirty="0"/>
              <a:t>jaar met een 'lach' en een 'zucht'. In het eerste gedeelte dachten we steeds meer ons oude leven te kunnen oppakken. Helaas bleek het toch in het tweede gedeelte weer de verkeerde kant op te </a:t>
            </a:r>
            <a:r>
              <a:rPr lang="nl-NL" sz="1000" dirty="0" smtClean="0"/>
              <a:t>gaan. Met alle gevolgen van dien voor de praktijken, de Spoedpost, de Chronische Zorg en de overige activiteiten van de HCDO: uitval van personeel, wisselende werkwijzen en procedures en extra werkzaamheden</a:t>
            </a:r>
            <a:r>
              <a:rPr lang="nl-NL" sz="1000" dirty="0"/>
              <a:t>. Als regio waren we </a:t>
            </a:r>
            <a:r>
              <a:rPr lang="nl-NL" sz="1000" dirty="0" smtClean="0"/>
              <a:t>in januari landelijk koploper voor de vaccinaties in de VG en VVT-sector. In korte </a:t>
            </a:r>
            <a:r>
              <a:rPr lang="nl-NL" sz="1000" dirty="0"/>
              <a:t>tijd </a:t>
            </a:r>
            <a:r>
              <a:rPr lang="nl-NL" sz="1000" dirty="0" smtClean="0"/>
              <a:t>zijn circa </a:t>
            </a:r>
            <a:r>
              <a:rPr lang="nl-NL" sz="1000" dirty="0"/>
              <a:t>2600 prikken gezet </a:t>
            </a:r>
            <a:r>
              <a:rPr lang="nl-NL" sz="1000" dirty="0" smtClean="0"/>
              <a:t>bij patiënten op 70 VG- </a:t>
            </a:r>
            <a:r>
              <a:rPr lang="nl-NL" sz="1000" dirty="0"/>
              <a:t>en </a:t>
            </a:r>
            <a:r>
              <a:rPr lang="nl-NL" sz="1000" dirty="0" smtClean="0"/>
              <a:t>VVT-locaties</a:t>
            </a:r>
            <a:r>
              <a:rPr lang="nl-NL" sz="1000" dirty="0"/>
              <a:t>. </a:t>
            </a:r>
            <a:r>
              <a:rPr lang="nl-NL" sz="1000" dirty="0" smtClean="0"/>
              <a:t>Het lijkt nu, een jaar later, bijna niks bijzonders meer, als je kijkt naar wat de </a:t>
            </a:r>
            <a:r>
              <a:rPr lang="nl-NL" sz="1000" dirty="0" err="1" smtClean="0"/>
              <a:t>GGD’en</a:t>
            </a:r>
            <a:r>
              <a:rPr lang="nl-NL" sz="1000" dirty="0" smtClean="0"/>
              <a:t> het afgelopen half jaar hebben gedaan. Maar het was een operatie van jewelste om voorop te lopen in de landelijke vaccinatiecampagne met een vaccin waarvoor de hele logistiek nog ingeregeld moest worden. We waren dan ook trots om van de Inspectie voor de Gezondheidszorg en Jeugd de complimenten te krijgen voor hoe we alles in zo’n korte tijd zo zorgvuldig hadden geregeld.</a:t>
            </a:r>
          </a:p>
          <a:p>
            <a:endParaRPr lang="nl-NL" sz="1000" dirty="0"/>
          </a:p>
          <a:p>
            <a:r>
              <a:rPr lang="nl-NL" sz="1000" dirty="0" smtClean="0"/>
              <a:t>Behalve door Corona werd 2021 gekleurd door de moeizame contractonderhandelingen met </a:t>
            </a:r>
            <a:r>
              <a:rPr lang="nl-NL" sz="1000" dirty="0" err="1" smtClean="0"/>
              <a:t>Eno</a:t>
            </a:r>
            <a:r>
              <a:rPr lang="nl-NL" sz="1000" dirty="0"/>
              <a:t>.</a:t>
            </a:r>
            <a:r>
              <a:rPr lang="nl-NL" sz="1000" dirty="0" smtClean="0"/>
              <a:t> </a:t>
            </a:r>
            <a:r>
              <a:rPr lang="nl-NL" sz="1000" dirty="0"/>
              <a:t>Onvermoeibaar hebben we getracht de toegevoegde waarde van de huisartsenzorg in deze regio </a:t>
            </a:r>
            <a:r>
              <a:rPr lang="nl-NL" sz="1000" dirty="0" smtClean="0"/>
              <a:t>voor het voetlicht te brengen. Denk daarbij bijvoorbeeld aan 15% minder verwijzingen naar Medisch Specialistische Zorg dan men zou verwachten op basis van de populatie</a:t>
            </a:r>
            <a:r>
              <a:rPr lang="nl-NL" sz="1000" baseline="30000" dirty="0" smtClean="0"/>
              <a:t>1</a:t>
            </a:r>
            <a:r>
              <a:rPr lang="nl-NL" sz="1000" dirty="0" smtClean="0"/>
              <a:t>, maar ook een uitstekende regionale ICT infrastructuur, waardoor informatie-uitwisseling tussen huisartsen, Spoedpost en apotheken perfect op orde is.</a:t>
            </a:r>
          </a:p>
          <a:p>
            <a:r>
              <a:rPr lang="nl-NL" sz="1000" dirty="0" smtClean="0"/>
              <a:t>Helaas bleef de focus van </a:t>
            </a:r>
            <a:r>
              <a:rPr lang="nl-NL" sz="1000" dirty="0" err="1" smtClean="0"/>
              <a:t>Eno</a:t>
            </a:r>
            <a:r>
              <a:rPr lang="nl-NL" sz="1000" dirty="0" smtClean="0"/>
              <a:t> gericht op de hoger dan landelijk gemiddelde kosten huisartsenzorg. Resultaat was dan ook een contract 2022 met een forse bezuiniging op de huisartsenzorg, zowel voor de praktijken als voor de Chronische Zorg en de regiomanagementtaak van de HCDO. Maar belangrijker gevolg is het gevoel van gebrek aan waardering voor alles wat de huisarts elke dag in zijn praktijk doet en alles wat we met elkaar als huisartsen in deze regio doen.</a:t>
            </a:r>
          </a:p>
          <a:p>
            <a:endParaRPr lang="nl-NL" sz="1000" dirty="0" smtClean="0"/>
          </a:p>
          <a:p>
            <a:r>
              <a:rPr lang="nl-NL" sz="1000" dirty="0" smtClean="0"/>
              <a:t>Dat laatste is extra zorgelijk gezien de grote uitdagingen waar de zorg in zijn algemeenheid en de huisartsenzorg in het bijzonder de komende jaren voor staan. Eén van die uitdagingen is de arbeidsmarkt, zowel van ondersteunend personeel als van huisartsen. Naast de werkgroep die zich met het tekort aan ondersteunend personeel bezig houdt is in 2021 een nieuwe commissie in het leven geroepen die zich bezig houdt met de opvolging van praktijken. Ook lobbyt de commissie voor een aantrekkelijk vestigingsklimaat voor huisartsen bij gemeenten. Met name praktijkhuisvesting is, zeker in de stad, vaak een bottleneck.</a:t>
            </a:r>
          </a:p>
          <a:p>
            <a:endParaRPr lang="nl-NL" sz="1000" dirty="0" smtClean="0">
              <a:solidFill>
                <a:srgbClr val="009900"/>
              </a:solidFill>
            </a:endParaRPr>
          </a:p>
          <a:p>
            <a:endParaRPr lang="nl-NL" sz="1000" b="1" i="1" dirty="0"/>
          </a:p>
          <a:p>
            <a:r>
              <a:rPr lang="nl-NL" sz="1000" i="1" baseline="30000" dirty="0"/>
              <a:t>1</a:t>
            </a:r>
            <a:r>
              <a:rPr lang="nl-NL" sz="1000" i="1" dirty="0"/>
              <a:t>Vektis regiospiegel 2019 en </a:t>
            </a:r>
            <a:r>
              <a:rPr lang="nl-NL" sz="1000" i="1" dirty="0" smtClean="0"/>
              <a:t>2020</a:t>
            </a:r>
            <a:endParaRPr lang="nl-NL" sz="800" dirty="0">
              <a:solidFill>
                <a:srgbClr val="009900"/>
              </a:solidFill>
            </a:endParaRPr>
          </a:p>
        </p:txBody>
      </p:sp>
    </p:spTree>
    <p:extLst>
      <p:ext uri="{BB962C8B-B14F-4D97-AF65-F5344CB8AC3E}">
        <p14:creationId xmlns:p14="http://schemas.microsoft.com/office/powerpoint/2010/main" val="200873373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12"/>
          </p:nvPr>
        </p:nvSpPr>
        <p:spPr/>
        <p:txBody>
          <a:bodyPr/>
          <a:lstStyle/>
          <a:p>
            <a:fld id="{3DE37326-B5A2-4D42-AC5D-9A3CB07E9A5A}" type="slidenum">
              <a:rPr lang="nl-NL" smtClean="0">
                <a:solidFill>
                  <a:prstClr val="black">
                    <a:tint val="75000"/>
                  </a:prstClr>
                </a:solidFill>
              </a:rPr>
              <a:pPr/>
              <a:t>3</a:t>
            </a:fld>
            <a:endParaRPr lang="nl-NL">
              <a:solidFill>
                <a:prstClr val="black">
                  <a:tint val="75000"/>
                </a:prstClr>
              </a:solidFill>
            </a:endParaRPr>
          </a:p>
        </p:txBody>
      </p:sp>
      <p:pic>
        <p:nvPicPr>
          <p:cNvPr id="3" name="Afbeelding 2">
            <a:hlinkClick r:id="rId2" action="ppaction://hlinksldjump"/>
          </p:cNvPr>
          <p:cNvPicPr>
            <a:picLocks noChangeAspect="1"/>
          </p:cNvPicPr>
          <p:nvPr/>
        </p:nvPicPr>
        <p:blipFill>
          <a:blip r:embed="rId3" cstate="print">
            <a:duotone>
              <a:prstClr val="black"/>
              <a:srgbClr val="003399">
                <a:tint val="45000"/>
                <a:satMod val="400000"/>
              </a:srgbClr>
            </a:duotone>
            <a:extLst>
              <a:ext uri="{28A0092B-C50C-407E-A947-70E740481C1C}">
                <a14:useLocalDpi xmlns:a14="http://schemas.microsoft.com/office/drawing/2010/main" val="0"/>
              </a:ext>
            </a:extLst>
          </a:blip>
          <a:stretch>
            <a:fillRect/>
          </a:stretch>
        </p:blipFill>
        <p:spPr>
          <a:xfrm>
            <a:off x="251520" y="388261"/>
            <a:ext cx="195486" cy="195486"/>
          </a:xfrm>
          <a:prstGeom prst="rect">
            <a:avLst/>
          </a:prstGeom>
          <a:noFill/>
          <a:ln>
            <a:noFill/>
          </a:ln>
        </p:spPr>
      </p:pic>
      <p:cxnSp>
        <p:nvCxnSpPr>
          <p:cNvPr id="6" name="Rechte verbindingslijn 5"/>
          <p:cNvCxnSpPr/>
          <p:nvPr/>
        </p:nvCxnSpPr>
        <p:spPr>
          <a:xfrm>
            <a:off x="132054" y="699542"/>
            <a:ext cx="8832434" cy="0"/>
          </a:xfrm>
          <a:prstGeom prst="line">
            <a:avLst/>
          </a:prstGeom>
          <a:ln w="12700">
            <a:solidFill>
              <a:srgbClr val="003399"/>
            </a:solidFill>
          </a:ln>
        </p:spPr>
        <p:style>
          <a:lnRef idx="1">
            <a:schemeClr val="accent1"/>
          </a:lnRef>
          <a:fillRef idx="0">
            <a:schemeClr val="accent1"/>
          </a:fillRef>
          <a:effectRef idx="0">
            <a:schemeClr val="accent1"/>
          </a:effectRef>
          <a:fontRef idx="minor">
            <a:schemeClr val="tx1"/>
          </a:fontRef>
        </p:style>
      </p:cxnSp>
      <p:sp>
        <p:nvSpPr>
          <p:cNvPr id="5" name="Rechthoek 4"/>
          <p:cNvSpPr/>
          <p:nvPr/>
        </p:nvSpPr>
        <p:spPr>
          <a:xfrm>
            <a:off x="611560" y="301338"/>
            <a:ext cx="2012282" cy="369332"/>
          </a:xfrm>
          <a:prstGeom prst="rect">
            <a:avLst/>
          </a:prstGeom>
        </p:spPr>
        <p:txBody>
          <a:bodyPr wrap="none">
            <a:spAutoFit/>
          </a:bodyPr>
          <a:lstStyle/>
          <a:p>
            <a:r>
              <a:rPr lang="nl-NL" b="1" dirty="0" smtClean="0"/>
              <a:t>Vervolg voorwoord</a:t>
            </a:r>
            <a:endParaRPr lang="nl-NL" b="1" dirty="0"/>
          </a:p>
        </p:txBody>
      </p:sp>
      <p:sp>
        <p:nvSpPr>
          <p:cNvPr id="4" name="Rechthoek 3"/>
          <p:cNvSpPr/>
          <p:nvPr/>
        </p:nvSpPr>
        <p:spPr>
          <a:xfrm>
            <a:off x="462956" y="1131590"/>
            <a:ext cx="7853460" cy="369332"/>
          </a:xfrm>
          <a:prstGeom prst="rect">
            <a:avLst/>
          </a:prstGeom>
        </p:spPr>
        <p:txBody>
          <a:bodyPr wrap="square">
            <a:spAutoFit/>
          </a:bodyPr>
          <a:lstStyle/>
          <a:p>
            <a:pPr>
              <a:spcAft>
                <a:spcPts val="0"/>
              </a:spcAft>
            </a:pPr>
            <a:r>
              <a:rPr lang="nl-NL" dirty="0">
                <a:latin typeface="Calibri" panose="020F0502020204030204" pitchFamily="34" charset="0"/>
                <a:ea typeface="Calibri" panose="020F0502020204030204" pitchFamily="34" charset="0"/>
                <a:cs typeface="Times New Roman" panose="02020603050405020304" pitchFamily="18" charset="0"/>
              </a:rPr>
              <a:t> </a:t>
            </a:r>
            <a:endParaRPr lang="nl-NL" sz="1000" dirty="0">
              <a:latin typeface="Calibri" panose="020F0502020204030204" pitchFamily="34" charset="0"/>
              <a:ea typeface="Calibri" panose="020F0502020204030204" pitchFamily="34" charset="0"/>
              <a:cs typeface="Times New Roman" panose="02020603050405020304" pitchFamily="18" charset="0"/>
            </a:endParaRPr>
          </a:p>
        </p:txBody>
      </p:sp>
      <p:sp>
        <p:nvSpPr>
          <p:cNvPr id="8" name="Rechthoek 7"/>
          <p:cNvSpPr/>
          <p:nvPr/>
        </p:nvSpPr>
        <p:spPr>
          <a:xfrm>
            <a:off x="715788" y="915566"/>
            <a:ext cx="7664965" cy="3908762"/>
          </a:xfrm>
          <a:prstGeom prst="rect">
            <a:avLst/>
          </a:prstGeom>
          <a:solidFill>
            <a:schemeClr val="bg1"/>
          </a:solidFill>
          <a:ln w="28575">
            <a:solidFill>
              <a:srgbClr val="009900"/>
            </a:solidFill>
          </a:ln>
        </p:spPr>
        <p:txBody>
          <a:bodyPr wrap="square">
            <a:spAutoFit/>
          </a:bodyPr>
          <a:lstStyle/>
          <a:p>
            <a:endParaRPr lang="nl-NL" sz="800" dirty="0">
              <a:solidFill>
                <a:srgbClr val="009900"/>
              </a:solidFill>
            </a:endParaRPr>
          </a:p>
          <a:p>
            <a:r>
              <a:rPr lang="nl-NL" sz="1000" dirty="0"/>
              <a:t>Samenwerking met ketenpartners wordt de komende jaren nog belangrijker. Het is dan ook mooi dat in onze regio 40 zorg-, en welzijnspartijen én gemeenten zich afgelopen jaar hebben verenigd in Salland United om samen de toekomstproblemen in de zorg te tackelen. In 2021 is de samenwerking met de VVT (Verpleeg- en Verzorgingshuizen en Thuiszorg) verder geoptimaliseerd. De aanpak voor het Ambulant Team Ouderen (ATO) voor de inzet van de Specialist Ouderengeneeskunde (SO) staat klaar om in 2022 uitgerold te worden. </a:t>
            </a:r>
            <a:br>
              <a:rPr lang="nl-NL" sz="1000" dirty="0"/>
            </a:br>
            <a:r>
              <a:rPr lang="nl-NL" sz="1000" dirty="0"/>
              <a:t>Daarnaast is het project ‘Inzet regioverpleegkundige (RVP) voor de Spoedpost huisartsenzorg gestart’. De samenwerking met het sociaal domein wordt ook geïntensiveerd. In 2021 is er een subsidie aangevraagd en toegekend, waarmee Waar is Wally opgeschaald kan worden naar alle gemeentes en praktijken van de HCDO. In samenwerking met de gemeente en de Kern wordt Waar is Wally uitgebreid naar alle praktijken in Deventer. </a:t>
            </a:r>
          </a:p>
          <a:p>
            <a:endParaRPr lang="nl-NL" sz="1000" dirty="0" smtClean="0">
              <a:solidFill>
                <a:srgbClr val="009900"/>
              </a:solidFill>
            </a:endParaRPr>
          </a:p>
          <a:p>
            <a:r>
              <a:rPr lang="nl-NL" sz="1000" dirty="0" smtClean="0"/>
              <a:t>Het project Meer </a:t>
            </a:r>
            <a:r>
              <a:rPr lang="nl-NL" sz="1000" dirty="0"/>
              <a:t>Tijd voor de Patiënt </a:t>
            </a:r>
            <a:r>
              <a:rPr lang="nl-NL" sz="1000" dirty="0" smtClean="0"/>
              <a:t>zit </a:t>
            </a:r>
            <a:r>
              <a:rPr lang="nl-NL" sz="1000" dirty="0"/>
              <a:t>in </a:t>
            </a:r>
            <a:r>
              <a:rPr lang="nl-NL" sz="1000" dirty="0" smtClean="0"/>
              <a:t>haar derde jaar</a:t>
            </a:r>
            <a:r>
              <a:rPr lang="nl-NL" sz="1000" dirty="0"/>
              <a:t>. Ondertussen doen </a:t>
            </a:r>
            <a:r>
              <a:rPr lang="nl-NL" sz="1000" dirty="0" smtClean="0"/>
              <a:t>meer </a:t>
            </a:r>
            <a:r>
              <a:rPr lang="nl-NL" sz="1000" dirty="0"/>
              <a:t>dan 40 praktijken </a:t>
            </a:r>
            <a:r>
              <a:rPr lang="nl-NL" sz="1000" dirty="0" smtClean="0"/>
              <a:t>mee</a:t>
            </a:r>
            <a:r>
              <a:rPr lang="nl-NL" sz="1000" dirty="0"/>
              <a:t>. </a:t>
            </a:r>
            <a:r>
              <a:rPr lang="nl-NL" sz="1000" dirty="0" smtClean="0"/>
              <a:t>Praktijken hebben veel </a:t>
            </a:r>
            <a:r>
              <a:rPr lang="nl-NL" sz="1000" dirty="0"/>
              <a:t>energie gestoken in MTVDP. Een oplossingsgericht gesprek, het bespreken van verwijzingen met collega’s, de samenwerking met het sociaal domein intensiveren; er is van alles opgepakt</a:t>
            </a:r>
            <a:r>
              <a:rPr lang="nl-NL" sz="1000" dirty="0" smtClean="0"/>
              <a:t>. Tevens is op relatief grote schaal onderzocht wat de resultaten zijn van deelname aan MTVDP. Gebleken is dat artsen en ondersteunend personeel meer rust en plezier ervaren en dat het aantal verwijzingen na deelname is gedaald. Dit onderzoek heeft ertoe geleid dat in 2022 een artikel hierover verschijnt in Medisch Contact. Hopelijk draagt dit er aan bij dat Meer Tijd voor de Patiënt een landelijke vertaling vindt.</a:t>
            </a:r>
          </a:p>
          <a:p>
            <a:endParaRPr lang="nl-NL" sz="1000" dirty="0"/>
          </a:p>
          <a:p>
            <a:r>
              <a:rPr lang="nl-NL" sz="1000" dirty="0" smtClean="0"/>
              <a:t>Dit </a:t>
            </a:r>
            <a:r>
              <a:rPr lang="nl-NL" sz="1000" dirty="0"/>
              <a:t>jaar is maar weer eens gebleken dat wij als regio zeer trots mogen zijn op onze verbondenheid en veerkracht. Met grote bewondering zagen we dat huisartsen, praktijkmanagers, doktersassistentes, </a:t>
            </a:r>
            <a:r>
              <a:rPr lang="nl-NL" sz="1000" dirty="0" err="1"/>
              <a:t>triagisten</a:t>
            </a:r>
            <a:r>
              <a:rPr lang="nl-NL" sz="1000" dirty="0"/>
              <a:t>, coassistenten, chauffeurs, receptionistes, POH-s, </a:t>
            </a:r>
            <a:r>
              <a:rPr lang="nl-NL" sz="1000" dirty="0" err="1"/>
              <a:t>PA’s</a:t>
            </a:r>
            <a:r>
              <a:rPr lang="nl-NL" sz="1000" dirty="0"/>
              <a:t>, kaderartsen en consulenten, bureaupersoneel, het crisisteam en HAROP-vertegenwoordigers allemaal onvermoeibaar </a:t>
            </a:r>
            <a:r>
              <a:rPr lang="nl-NL" sz="1000" dirty="0" smtClean="0"/>
              <a:t>doorwerkten aan dat ene doel: goede zorg voor de patiënt. </a:t>
            </a:r>
            <a:r>
              <a:rPr lang="nl-NL" sz="1000" dirty="0"/>
              <a:t>Laten we dit gevoel meenemen naar </a:t>
            </a:r>
            <a:r>
              <a:rPr lang="nl-NL" sz="1000" dirty="0" smtClean="0"/>
              <a:t>2022.</a:t>
            </a:r>
          </a:p>
          <a:p>
            <a:endParaRPr lang="nl-NL" sz="1000" dirty="0"/>
          </a:p>
          <a:p>
            <a:r>
              <a:rPr lang="nl-NL" sz="1000" dirty="0" smtClean="0"/>
              <a:t>Ine </a:t>
            </a:r>
            <a:r>
              <a:rPr lang="nl-NL" sz="1000" dirty="0"/>
              <a:t>van Son en Lucas Fraza, directie </a:t>
            </a:r>
            <a:r>
              <a:rPr lang="nl-NL" sz="1000" dirty="0" smtClean="0"/>
              <a:t>HCDO</a:t>
            </a:r>
          </a:p>
          <a:p>
            <a:endParaRPr lang="nl-NL" sz="1000" b="1" i="1" dirty="0"/>
          </a:p>
          <a:p>
            <a:endParaRPr lang="nl-NL" sz="1000" b="1" i="1" dirty="0"/>
          </a:p>
        </p:txBody>
      </p:sp>
    </p:spTree>
    <p:extLst>
      <p:ext uri="{BB962C8B-B14F-4D97-AF65-F5344CB8AC3E}">
        <p14:creationId xmlns:p14="http://schemas.microsoft.com/office/powerpoint/2010/main" val="1954821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alphaModFix amt="30000"/>
            <a:lum/>
          </a:blip>
          <a:srcRect/>
          <a:stretch>
            <a:fillRect t="-6000" b="-6000"/>
          </a:stretch>
        </a:blipFill>
        <a:effectLst/>
      </p:bgPr>
    </p:bg>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12"/>
          </p:nvPr>
        </p:nvSpPr>
        <p:spPr/>
        <p:txBody>
          <a:bodyPr/>
          <a:lstStyle/>
          <a:p>
            <a:fld id="{3DE37326-B5A2-4D42-AC5D-9A3CB07E9A5A}" type="slidenum">
              <a:rPr lang="nl-NL" smtClean="0">
                <a:solidFill>
                  <a:prstClr val="black">
                    <a:tint val="75000"/>
                  </a:prstClr>
                </a:solidFill>
              </a:rPr>
              <a:pPr/>
              <a:t>4</a:t>
            </a:fld>
            <a:endParaRPr lang="nl-NL">
              <a:solidFill>
                <a:prstClr val="black">
                  <a:tint val="75000"/>
                </a:prstClr>
              </a:solidFill>
            </a:endParaRPr>
          </a:p>
        </p:txBody>
      </p:sp>
      <p:pic>
        <p:nvPicPr>
          <p:cNvPr id="3" name="Afbeelding 2">
            <a:hlinkClick r:id="rId3" action="ppaction://hlinksldjump"/>
          </p:cNvPr>
          <p:cNvPicPr>
            <a:picLocks noChangeAspect="1"/>
          </p:cNvPicPr>
          <p:nvPr/>
        </p:nvPicPr>
        <p:blipFill>
          <a:blip r:embed="rId4" cstate="print">
            <a:duotone>
              <a:prstClr val="black"/>
              <a:srgbClr val="003399">
                <a:tint val="45000"/>
                <a:satMod val="400000"/>
              </a:srgbClr>
            </a:duotone>
            <a:extLst>
              <a:ext uri="{28A0092B-C50C-407E-A947-70E740481C1C}">
                <a14:useLocalDpi xmlns:a14="http://schemas.microsoft.com/office/drawing/2010/main" val="0"/>
              </a:ext>
            </a:extLst>
          </a:blip>
          <a:stretch>
            <a:fillRect/>
          </a:stretch>
        </p:blipFill>
        <p:spPr>
          <a:xfrm>
            <a:off x="251520" y="388261"/>
            <a:ext cx="195486" cy="195486"/>
          </a:xfrm>
          <a:prstGeom prst="rect">
            <a:avLst/>
          </a:prstGeom>
          <a:noFill/>
          <a:ln>
            <a:noFill/>
          </a:ln>
        </p:spPr>
      </p:pic>
      <p:cxnSp>
        <p:nvCxnSpPr>
          <p:cNvPr id="6" name="Rechte verbindingslijn 5"/>
          <p:cNvCxnSpPr/>
          <p:nvPr/>
        </p:nvCxnSpPr>
        <p:spPr>
          <a:xfrm>
            <a:off x="132054" y="699542"/>
            <a:ext cx="8832434" cy="0"/>
          </a:xfrm>
          <a:prstGeom prst="line">
            <a:avLst/>
          </a:prstGeom>
          <a:ln w="12700">
            <a:solidFill>
              <a:srgbClr val="003399"/>
            </a:solidFill>
          </a:ln>
        </p:spPr>
        <p:style>
          <a:lnRef idx="1">
            <a:schemeClr val="accent1"/>
          </a:lnRef>
          <a:fillRef idx="0">
            <a:schemeClr val="accent1"/>
          </a:fillRef>
          <a:effectRef idx="0">
            <a:schemeClr val="accent1"/>
          </a:effectRef>
          <a:fontRef idx="minor">
            <a:schemeClr val="tx1"/>
          </a:fontRef>
        </p:style>
      </p:cxnSp>
      <p:sp>
        <p:nvSpPr>
          <p:cNvPr id="8" name="Rechthoek 7"/>
          <p:cNvSpPr/>
          <p:nvPr/>
        </p:nvSpPr>
        <p:spPr>
          <a:xfrm>
            <a:off x="611560" y="301338"/>
            <a:ext cx="2210092" cy="369332"/>
          </a:xfrm>
          <a:prstGeom prst="rect">
            <a:avLst/>
          </a:prstGeom>
        </p:spPr>
        <p:txBody>
          <a:bodyPr wrap="none">
            <a:spAutoFit/>
          </a:bodyPr>
          <a:lstStyle/>
          <a:p>
            <a:r>
              <a:rPr lang="nl-NL" b="1" dirty="0" smtClean="0"/>
              <a:t>HCDO: de Coöperatie</a:t>
            </a:r>
            <a:endParaRPr lang="nl-NL" b="1" dirty="0"/>
          </a:p>
        </p:txBody>
      </p:sp>
      <p:sp>
        <p:nvSpPr>
          <p:cNvPr id="11" name="Rechthoek 10"/>
          <p:cNvSpPr/>
          <p:nvPr/>
        </p:nvSpPr>
        <p:spPr>
          <a:xfrm>
            <a:off x="4522062" y="1277490"/>
            <a:ext cx="4464496" cy="707886"/>
          </a:xfrm>
          <a:prstGeom prst="rect">
            <a:avLst/>
          </a:prstGeom>
          <a:solidFill>
            <a:schemeClr val="bg1"/>
          </a:solidFill>
          <a:ln>
            <a:solidFill>
              <a:srgbClr val="009900"/>
            </a:solidFill>
          </a:ln>
        </p:spPr>
        <p:style>
          <a:lnRef idx="2">
            <a:schemeClr val="accent3"/>
          </a:lnRef>
          <a:fillRef idx="1">
            <a:schemeClr val="lt1"/>
          </a:fillRef>
          <a:effectRef idx="0">
            <a:schemeClr val="accent3"/>
          </a:effectRef>
          <a:fontRef idx="minor">
            <a:schemeClr val="dk1"/>
          </a:fontRef>
        </p:style>
        <p:txBody>
          <a:bodyPr wrap="square">
            <a:spAutoFit/>
          </a:bodyPr>
          <a:lstStyle/>
          <a:p>
            <a:pPr lvl="0"/>
            <a:r>
              <a:rPr lang="nl-NL" sz="1000" b="1" i="1" dirty="0">
                <a:solidFill>
                  <a:prstClr val="black"/>
                </a:solidFill>
              </a:rPr>
              <a:t>Fonds </a:t>
            </a:r>
            <a:r>
              <a:rPr lang="nl-NL" sz="1000" b="1" i="1" dirty="0" smtClean="0">
                <a:solidFill>
                  <a:prstClr val="black"/>
                </a:solidFill>
              </a:rPr>
              <a:t>Achterstandswijken </a:t>
            </a:r>
            <a:br>
              <a:rPr lang="nl-NL" sz="1000" b="1" i="1" dirty="0" smtClean="0">
                <a:solidFill>
                  <a:prstClr val="black"/>
                </a:solidFill>
              </a:rPr>
            </a:br>
            <a:r>
              <a:rPr lang="nl-NL" sz="1000" dirty="0" smtClean="0">
                <a:solidFill>
                  <a:schemeClr val="tx1"/>
                </a:solidFill>
              </a:rPr>
              <a:t>Het </a:t>
            </a:r>
            <a:r>
              <a:rPr lang="nl-NL" sz="1000" dirty="0">
                <a:solidFill>
                  <a:schemeClr val="tx1"/>
                </a:solidFill>
              </a:rPr>
              <a:t>Fonds Achterstandswijken ontvangt gelden om te besteden aan projecten gericht op patiënten in achterstandswijken. De verantwoording hiervan wordt in het jaarverslag Fonds Achterstandswijken gedaan</a:t>
            </a:r>
            <a:r>
              <a:rPr lang="nl-NL" sz="1000" dirty="0" smtClean="0">
                <a:solidFill>
                  <a:schemeClr val="tx1"/>
                </a:solidFill>
                <a:hlinkClick r:id="rId5" action="ppaction://hlinkfile"/>
              </a:rPr>
              <a:t>. Klik hier </a:t>
            </a:r>
            <a:r>
              <a:rPr lang="nl-NL" sz="1000" dirty="0" smtClean="0">
                <a:solidFill>
                  <a:schemeClr val="tx1"/>
                </a:solidFill>
              </a:rPr>
              <a:t>voor het jaarverslag.</a:t>
            </a:r>
            <a:endParaRPr lang="nl-NL" sz="1000" dirty="0">
              <a:solidFill>
                <a:schemeClr val="tx1"/>
              </a:solidFill>
            </a:endParaRPr>
          </a:p>
        </p:txBody>
      </p:sp>
      <p:sp>
        <p:nvSpPr>
          <p:cNvPr id="13" name="Rechthoek 12"/>
          <p:cNvSpPr/>
          <p:nvPr/>
        </p:nvSpPr>
        <p:spPr>
          <a:xfrm>
            <a:off x="611560" y="720448"/>
            <a:ext cx="7848872" cy="430887"/>
          </a:xfrm>
          <a:prstGeom prst="rect">
            <a:avLst/>
          </a:prstGeom>
        </p:spPr>
        <p:txBody>
          <a:bodyPr wrap="square">
            <a:spAutoFit/>
          </a:bodyPr>
          <a:lstStyle/>
          <a:p>
            <a:pPr lvl="0"/>
            <a:r>
              <a:rPr lang="nl-NL" sz="1100">
                <a:solidFill>
                  <a:prstClr val="black"/>
                </a:solidFill>
              </a:rPr>
              <a:t>In de HCDO werken de huisartsen in de regio Deventer samen met als doel: zorgen dat de huisarts zorg kan leveren, zoals huisartsenzorg bedoeld is: dichtbij, persoonlijk en van goede kwaliteit.</a:t>
            </a:r>
          </a:p>
        </p:txBody>
      </p:sp>
      <p:sp>
        <p:nvSpPr>
          <p:cNvPr id="4" name="Rechthoek 3"/>
          <p:cNvSpPr/>
          <p:nvPr/>
        </p:nvSpPr>
        <p:spPr>
          <a:xfrm>
            <a:off x="683569" y="2944122"/>
            <a:ext cx="3456384" cy="1938992"/>
          </a:xfrm>
          <a:prstGeom prst="rect">
            <a:avLst/>
          </a:prstGeom>
          <a:solidFill>
            <a:schemeClr val="bg1"/>
          </a:solidFill>
          <a:ln w="28575">
            <a:solidFill>
              <a:srgbClr val="009900"/>
            </a:solidFill>
          </a:ln>
        </p:spPr>
        <p:txBody>
          <a:bodyPr wrap="square">
            <a:spAutoFit/>
          </a:bodyPr>
          <a:lstStyle/>
          <a:p>
            <a:pPr lvl="0"/>
            <a:r>
              <a:rPr lang="nl-NL" sz="1000" b="1" i="1" dirty="0"/>
              <a:t>Leden </a:t>
            </a:r>
            <a:r>
              <a:rPr lang="nl-NL" sz="1000" b="1" i="1" dirty="0" smtClean="0"/>
              <a:t/>
            </a:r>
            <a:br>
              <a:rPr lang="nl-NL" sz="1000" b="1" i="1" dirty="0" smtClean="0"/>
            </a:br>
            <a:r>
              <a:rPr lang="nl-NL" sz="1000" dirty="0" smtClean="0">
                <a:latin typeface="+mj-lt"/>
              </a:rPr>
              <a:t>Eind </a:t>
            </a:r>
            <a:r>
              <a:rPr lang="nl-NL" sz="1000" dirty="0">
                <a:latin typeface="+mj-lt"/>
              </a:rPr>
              <a:t>2021 had de HCDO coöperatie 149 leden. Naast alle </a:t>
            </a:r>
            <a:r>
              <a:rPr lang="nl-NL" sz="1000" dirty="0" err="1" smtClean="0">
                <a:latin typeface="+mj-lt"/>
              </a:rPr>
              <a:t>praktijkhoudende</a:t>
            </a:r>
            <a:r>
              <a:rPr lang="nl-NL" sz="1000" dirty="0" smtClean="0">
                <a:latin typeface="+mj-lt"/>
              </a:rPr>
              <a:t> </a:t>
            </a:r>
            <a:r>
              <a:rPr lang="nl-NL" sz="1000" dirty="0">
                <a:latin typeface="+mj-lt"/>
              </a:rPr>
              <a:t>huisartsen in de regio, 95 in totaal, zijn 58 waarnemend huisartsen lid van de HCDO (van de 88 die waarnemen op de Spoedpost).</a:t>
            </a:r>
            <a:br>
              <a:rPr lang="nl-NL" sz="1000" dirty="0">
                <a:latin typeface="+mj-lt"/>
              </a:rPr>
            </a:br>
            <a:r>
              <a:rPr lang="nl-NL" sz="1000" dirty="0">
                <a:latin typeface="+mj-lt"/>
              </a:rPr>
              <a:t>In 2021 zijn drie collega’s gestart als praktijkhouder door associatie in een bestaande praktijk. Drie praktijkhouders zijn gestopt, waarvan twee overgenomen zijn door nieuwe praktijkhouders. </a:t>
            </a:r>
          </a:p>
          <a:p>
            <a:r>
              <a:rPr lang="nl-NL" sz="1000" dirty="0">
                <a:latin typeface="+mj-lt"/>
              </a:rPr>
              <a:t>De coöperatie heeft vijf waarnemers zien vertrekken en er 13 als lid verwelkomt. Bij de Spoedpost startten 19 waarnemers en vertrokken er tien</a:t>
            </a:r>
            <a:r>
              <a:rPr lang="nl-NL" sz="1000" dirty="0" smtClean="0">
                <a:latin typeface="+mj-lt"/>
              </a:rPr>
              <a:t>. </a:t>
            </a:r>
            <a:endParaRPr lang="nl-NL" sz="1000" b="1" i="1" dirty="0">
              <a:latin typeface="+mj-lt"/>
            </a:endParaRPr>
          </a:p>
        </p:txBody>
      </p:sp>
      <p:sp>
        <p:nvSpPr>
          <p:cNvPr id="12" name="Rechthoek 11"/>
          <p:cNvSpPr/>
          <p:nvPr/>
        </p:nvSpPr>
        <p:spPr>
          <a:xfrm>
            <a:off x="683568" y="1246712"/>
            <a:ext cx="3456385" cy="1477328"/>
          </a:xfrm>
          <a:prstGeom prst="rect">
            <a:avLst/>
          </a:prstGeom>
          <a:solidFill>
            <a:schemeClr val="bg1"/>
          </a:solidFill>
          <a:ln>
            <a:solidFill>
              <a:srgbClr val="009900"/>
            </a:solidFill>
          </a:ln>
        </p:spPr>
        <p:style>
          <a:lnRef idx="2">
            <a:schemeClr val="accent1"/>
          </a:lnRef>
          <a:fillRef idx="1">
            <a:schemeClr val="lt1"/>
          </a:fillRef>
          <a:effectRef idx="0">
            <a:schemeClr val="accent1"/>
          </a:effectRef>
          <a:fontRef idx="minor">
            <a:schemeClr val="dk1"/>
          </a:fontRef>
        </p:style>
        <p:txBody>
          <a:bodyPr wrap="square">
            <a:spAutoFit/>
          </a:bodyPr>
          <a:lstStyle/>
          <a:p>
            <a:r>
              <a:rPr lang="nl-NL" sz="1000" b="1" i="1" dirty="0" smtClean="0"/>
              <a:t>Bestuur-Algemene </a:t>
            </a:r>
            <a:r>
              <a:rPr lang="nl-NL" sz="1000" b="1" i="1" dirty="0"/>
              <a:t>Vergadering van Aandeelhouders</a:t>
            </a:r>
          </a:p>
          <a:p>
            <a:r>
              <a:rPr lang="nl-NL" sz="1000" dirty="0">
                <a:solidFill>
                  <a:schemeClr val="tx1"/>
                </a:solidFill>
              </a:rPr>
              <a:t>Het bestuur van de c</a:t>
            </a:r>
            <a:r>
              <a:rPr lang="nl-NL" sz="1000" dirty="0" smtClean="0">
                <a:solidFill>
                  <a:schemeClr val="tx1"/>
                </a:solidFill>
              </a:rPr>
              <a:t>oöperatie </a:t>
            </a:r>
            <a:r>
              <a:rPr lang="nl-NL" sz="1000" dirty="0">
                <a:solidFill>
                  <a:schemeClr val="tx1"/>
                </a:solidFill>
              </a:rPr>
              <a:t>bestaat uit vier huisartsen. De coöperatie is enig aandeelhouder van het werkbedrijf, de Holding. Het bestuur treedt dan ook op in de rol van Algemene Vergadering van Aandeelhouders van de Holding. </a:t>
            </a:r>
            <a:r>
              <a:rPr lang="nl-NL" sz="1000" dirty="0" smtClean="0">
                <a:solidFill>
                  <a:schemeClr val="tx1"/>
                </a:solidFill>
              </a:rPr>
              <a:t>In 2021 trad voorzitter Otto Quartero na 6 jaar af als bestuursvoorzitter. Het </a:t>
            </a:r>
            <a:r>
              <a:rPr lang="nl-NL" sz="1000" dirty="0">
                <a:solidFill>
                  <a:schemeClr val="tx1"/>
                </a:solidFill>
              </a:rPr>
              <a:t>aftreden van Otto heeft voor een wisseling in het bestuur gezorgd. Michiel Noordijk is benoemd als voorzitter en Marc Boerma is toegetreden tot het bestuur</a:t>
            </a:r>
            <a:r>
              <a:rPr lang="nl-NL" sz="1000" dirty="0" smtClean="0">
                <a:solidFill>
                  <a:schemeClr val="tx1"/>
                </a:solidFill>
              </a:rPr>
              <a:t>.</a:t>
            </a:r>
            <a:endParaRPr lang="nl-NL" sz="1000" dirty="0">
              <a:solidFill>
                <a:schemeClr val="tx1"/>
              </a:solidFill>
            </a:endParaRPr>
          </a:p>
        </p:txBody>
      </p:sp>
      <p:sp>
        <p:nvSpPr>
          <p:cNvPr id="14" name="Rechthoek 13"/>
          <p:cNvSpPr/>
          <p:nvPr/>
        </p:nvSpPr>
        <p:spPr>
          <a:xfrm>
            <a:off x="4535996" y="2349640"/>
            <a:ext cx="4464496" cy="2554545"/>
          </a:xfrm>
          <a:prstGeom prst="rect">
            <a:avLst/>
          </a:prstGeom>
          <a:solidFill>
            <a:schemeClr val="bg1"/>
          </a:solidFill>
          <a:ln>
            <a:solidFill>
              <a:srgbClr val="009900"/>
            </a:solidFill>
          </a:ln>
        </p:spPr>
        <p:style>
          <a:lnRef idx="2">
            <a:schemeClr val="accent1"/>
          </a:lnRef>
          <a:fillRef idx="1">
            <a:schemeClr val="lt1"/>
          </a:fillRef>
          <a:effectRef idx="0">
            <a:schemeClr val="accent1"/>
          </a:effectRef>
          <a:fontRef idx="minor">
            <a:schemeClr val="dk1"/>
          </a:fontRef>
        </p:style>
        <p:txBody>
          <a:bodyPr wrap="square">
            <a:spAutoFit/>
          </a:bodyPr>
          <a:lstStyle/>
          <a:p>
            <a:pPr lvl="0"/>
            <a:r>
              <a:rPr lang="nl-NL" sz="1000" b="1" dirty="0" smtClean="0">
                <a:solidFill>
                  <a:schemeClr val="tx1"/>
                </a:solidFill>
              </a:rPr>
              <a:t>Thema’s 2021</a:t>
            </a:r>
            <a:r>
              <a:rPr lang="nl-NL" sz="1000" b="1" dirty="0" smtClean="0">
                <a:solidFill>
                  <a:srgbClr val="009900"/>
                </a:solidFill>
              </a:rPr>
              <a:t> </a:t>
            </a:r>
          </a:p>
          <a:p>
            <a:pPr lvl="0"/>
            <a:r>
              <a:rPr lang="nl-NL" sz="1000" dirty="0" smtClean="0">
                <a:solidFill>
                  <a:schemeClr val="tx1"/>
                </a:solidFill>
              </a:rPr>
              <a:t>Het </a:t>
            </a:r>
            <a:r>
              <a:rPr lang="nl-NL" sz="1000" dirty="0">
                <a:solidFill>
                  <a:schemeClr val="tx1"/>
                </a:solidFill>
              </a:rPr>
              <a:t>belangrijkste thema voor de Coöperatie is </a:t>
            </a:r>
            <a:r>
              <a:rPr lang="nl-NL" sz="1000" dirty="0" smtClean="0">
                <a:solidFill>
                  <a:schemeClr val="tx1"/>
                </a:solidFill>
              </a:rPr>
              <a:t>het waarborgen van de continuïteit van huisartsenzorg. Enerzijds speelt de absolute beschikbaarheid van huisartsen en praktijkpersoneel hierbij een belangrijke rol, anderzijds gaat het om de juiste voorwaarden waaronder die huisartsenzorg verleend wordt, zodat kwaliteit én werkplezier beide geborgd zijn. De onderwerpen Meer Tijd voor de Patiënt (MTVDP) en Continuïteit huisartsenzorg staan dan ook prominent op de agenda. </a:t>
            </a:r>
          </a:p>
          <a:p>
            <a:pPr lvl="0"/>
            <a:r>
              <a:rPr lang="nl-NL" sz="1000" dirty="0" smtClean="0">
                <a:solidFill>
                  <a:schemeClr val="tx1"/>
                </a:solidFill>
              </a:rPr>
              <a:t>Naast </a:t>
            </a:r>
            <a:r>
              <a:rPr lang="nl-NL" sz="1000" dirty="0" err="1" smtClean="0">
                <a:solidFill>
                  <a:schemeClr val="tx1"/>
                </a:solidFill>
              </a:rPr>
              <a:t>praktijkhoudende</a:t>
            </a:r>
            <a:r>
              <a:rPr lang="nl-NL" sz="1000" dirty="0" smtClean="0">
                <a:solidFill>
                  <a:schemeClr val="tx1"/>
                </a:solidFill>
              </a:rPr>
              <a:t> huisartsen zijn ook waarnemend huisartsen van essentieel belang voor de continuïteit van de huisartsenzorg. HCDO wil dan ook nadrukkelijk een coöperatie zijn voor álle huisartsen in deze regio.  </a:t>
            </a:r>
          </a:p>
          <a:p>
            <a:pPr lvl="0"/>
            <a:endParaRPr lang="nl-NL" sz="1000" dirty="0" smtClean="0">
              <a:solidFill>
                <a:schemeClr val="tx1"/>
              </a:solidFill>
            </a:endParaRPr>
          </a:p>
          <a:p>
            <a:pPr lvl="0"/>
            <a:r>
              <a:rPr lang="nl-NL" sz="1000" dirty="0" smtClean="0">
                <a:solidFill>
                  <a:schemeClr val="tx1"/>
                </a:solidFill>
              </a:rPr>
              <a:t>Dit jaar hebben we twee inspirerende digitale HCDO café avonden georganiseerd waarin de huisartsen met directie en bestuur ideeën en inzichten hebben uitgewisseld voor de strategische koers van de HCDO voor de komende jaren. Dit heeft geleid tot het nieuwe meerjarenbeleidsplan 2022-2025 “Samen sterk voor vertrouwde huisartsenzorg dichtbij”.</a:t>
            </a:r>
            <a:endParaRPr lang="nl-NL" sz="1000" i="1" dirty="0">
              <a:solidFill>
                <a:schemeClr val="tx1"/>
              </a:solidFill>
            </a:endParaRPr>
          </a:p>
        </p:txBody>
      </p:sp>
    </p:spTree>
    <p:extLst>
      <p:ext uri="{BB962C8B-B14F-4D97-AF65-F5344CB8AC3E}">
        <p14:creationId xmlns:p14="http://schemas.microsoft.com/office/powerpoint/2010/main" val="33033275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12"/>
          </p:nvPr>
        </p:nvSpPr>
        <p:spPr/>
        <p:txBody>
          <a:bodyPr/>
          <a:lstStyle/>
          <a:p>
            <a:fld id="{3DE37326-B5A2-4D42-AC5D-9A3CB07E9A5A}" type="slidenum">
              <a:rPr lang="nl-NL" smtClean="0">
                <a:solidFill>
                  <a:prstClr val="black">
                    <a:tint val="75000"/>
                  </a:prstClr>
                </a:solidFill>
              </a:rPr>
              <a:pPr/>
              <a:t>5</a:t>
            </a:fld>
            <a:endParaRPr lang="nl-NL">
              <a:solidFill>
                <a:prstClr val="black">
                  <a:tint val="75000"/>
                </a:prstClr>
              </a:solidFill>
            </a:endParaRPr>
          </a:p>
        </p:txBody>
      </p:sp>
      <p:pic>
        <p:nvPicPr>
          <p:cNvPr id="3" name="Afbeelding 2">
            <a:hlinkClick r:id="rId2" action="ppaction://hlinksldjump"/>
          </p:cNvPr>
          <p:cNvPicPr>
            <a:picLocks noChangeAspect="1"/>
          </p:cNvPicPr>
          <p:nvPr/>
        </p:nvPicPr>
        <p:blipFill>
          <a:blip r:embed="rId3" cstate="print">
            <a:duotone>
              <a:prstClr val="black"/>
              <a:srgbClr val="003399">
                <a:tint val="45000"/>
                <a:satMod val="400000"/>
              </a:srgbClr>
            </a:duotone>
            <a:extLst>
              <a:ext uri="{28A0092B-C50C-407E-A947-70E740481C1C}">
                <a14:useLocalDpi xmlns:a14="http://schemas.microsoft.com/office/drawing/2010/main" val="0"/>
              </a:ext>
            </a:extLst>
          </a:blip>
          <a:stretch>
            <a:fillRect/>
          </a:stretch>
        </p:blipFill>
        <p:spPr>
          <a:xfrm>
            <a:off x="251520" y="388261"/>
            <a:ext cx="195486" cy="195486"/>
          </a:xfrm>
          <a:prstGeom prst="rect">
            <a:avLst/>
          </a:prstGeom>
          <a:noFill/>
          <a:ln>
            <a:noFill/>
          </a:ln>
        </p:spPr>
      </p:pic>
      <p:cxnSp>
        <p:nvCxnSpPr>
          <p:cNvPr id="6" name="Rechte verbindingslijn 5"/>
          <p:cNvCxnSpPr/>
          <p:nvPr/>
        </p:nvCxnSpPr>
        <p:spPr>
          <a:xfrm>
            <a:off x="132054" y="699542"/>
            <a:ext cx="8832434" cy="0"/>
          </a:xfrm>
          <a:prstGeom prst="line">
            <a:avLst/>
          </a:prstGeom>
          <a:ln w="12700">
            <a:solidFill>
              <a:srgbClr val="003399"/>
            </a:solidFill>
          </a:ln>
        </p:spPr>
        <p:style>
          <a:lnRef idx="1">
            <a:schemeClr val="accent1"/>
          </a:lnRef>
          <a:fillRef idx="0">
            <a:schemeClr val="accent1"/>
          </a:fillRef>
          <a:effectRef idx="0">
            <a:schemeClr val="accent1"/>
          </a:effectRef>
          <a:fontRef idx="minor">
            <a:schemeClr val="tx1"/>
          </a:fontRef>
        </p:style>
      </p:cxnSp>
      <p:sp>
        <p:nvSpPr>
          <p:cNvPr id="8" name="Rechthoek 7"/>
          <p:cNvSpPr/>
          <p:nvPr/>
        </p:nvSpPr>
        <p:spPr>
          <a:xfrm>
            <a:off x="611560" y="301338"/>
            <a:ext cx="1899879" cy="369332"/>
          </a:xfrm>
          <a:prstGeom prst="rect">
            <a:avLst/>
          </a:prstGeom>
        </p:spPr>
        <p:txBody>
          <a:bodyPr wrap="none">
            <a:spAutoFit/>
          </a:bodyPr>
          <a:lstStyle/>
          <a:p>
            <a:r>
              <a:rPr lang="nl-NL" b="1" smtClean="0"/>
              <a:t>HCDO: de Holding</a:t>
            </a:r>
            <a:endParaRPr lang="nl-NL" b="1"/>
          </a:p>
        </p:txBody>
      </p:sp>
      <p:sp>
        <p:nvSpPr>
          <p:cNvPr id="11" name="Rechthoek 10"/>
          <p:cNvSpPr/>
          <p:nvPr/>
        </p:nvSpPr>
        <p:spPr>
          <a:xfrm>
            <a:off x="611560" y="699542"/>
            <a:ext cx="7920880" cy="600164"/>
          </a:xfrm>
          <a:prstGeom prst="rect">
            <a:avLst/>
          </a:prstGeom>
        </p:spPr>
        <p:txBody>
          <a:bodyPr wrap="square">
            <a:spAutoFit/>
          </a:bodyPr>
          <a:lstStyle/>
          <a:p>
            <a:pPr lvl="0">
              <a:defRPr/>
            </a:pPr>
            <a:r>
              <a:rPr lang="nl-NL" sz="1100" kern="0" dirty="0">
                <a:solidFill>
                  <a:prstClr val="black"/>
                </a:solidFill>
              </a:rPr>
              <a:t>De Holding </a:t>
            </a:r>
            <a:r>
              <a:rPr lang="nl-NL" sz="1100" kern="0" dirty="0" smtClean="0">
                <a:solidFill>
                  <a:prstClr val="black"/>
                </a:solidFill>
              </a:rPr>
              <a:t>is het werkbedrijf van de Coöperatie. De Holding kent </a:t>
            </a:r>
            <a:r>
              <a:rPr lang="nl-NL" sz="1100" kern="0" dirty="0">
                <a:solidFill>
                  <a:prstClr val="black"/>
                </a:solidFill>
              </a:rPr>
              <a:t>een tweehoofdige </a:t>
            </a:r>
            <a:r>
              <a:rPr lang="nl-NL" sz="1100" kern="0" dirty="0" smtClean="0">
                <a:solidFill>
                  <a:prstClr val="black"/>
                </a:solidFill>
              </a:rPr>
              <a:t>directie. Een </a:t>
            </a:r>
            <a:r>
              <a:rPr lang="nl-NL" sz="1100" kern="0" dirty="0">
                <a:solidFill>
                  <a:prstClr val="black"/>
                </a:solidFill>
              </a:rPr>
              <a:t>van de directieleden heeft een achtergrond als huisarts. De Raad van Commissarissen vervult naast haar toezichthoudende taak ook een waardevolle rol als klankbord </a:t>
            </a:r>
            <a:r>
              <a:rPr lang="nl-NL" sz="1100" kern="0" dirty="0" smtClean="0">
                <a:solidFill>
                  <a:prstClr val="black"/>
                </a:solidFill>
              </a:rPr>
              <a:t>voor </a:t>
            </a:r>
            <a:r>
              <a:rPr lang="nl-NL" sz="1100" kern="0" dirty="0">
                <a:solidFill>
                  <a:prstClr val="black"/>
                </a:solidFill>
              </a:rPr>
              <a:t>de </a:t>
            </a:r>
            <a:r>
              <a:rPr lang="nl-NL" sz="1100" kern="0" dirty="0" smtClean="0">
                <a:solidFill>
                  <a:prstClr val="black"/>
                </a:solidFill>
              </a:rPr>
              <a:t>directie. </a:t>
            </a:r>
            <a:endParaRPr lang="nl-NL" sz="1100" kern="0" dirty="0">
              <a:solidFill>
                <a:prstClr val="black"/>
              </a:solidFill>
            </a:endParaRPr>
          </a:p>
        </p:txBody>
      </p:sp>
      <p:sp>
        <p:nvSpPr>
          <p:cNvPr id="12" name="Rechthoek 11"/>
          <p:cNvSpPr/>
          <p:nvPr/>
        </p:nvSpPr>
        <p:spPr>
          <a:xfrm>
            <a:off x="704132" y="1268699"/>
            <a:ext cx="8260356" cy="3785652"/>
          </a:xfrm>
          <a:prstGeom prst="rect">
            <a:avLst/>
          </a:prstGeom>
          <a:solidFill>
            <a:schemeClr val="bg1"/>
          </a:solidFill>
          <a:ln>
            <a:solidFill>
              <a:srgbClr val="009900"/>
            </a:solidFill>
          </a:ln>
        </p:spPr>
        <p:style>
          <a:lnRef idx="2">
            <a:schemeClr val="accent1"/>
          </a:lnRef>
          <a:fillRef idx="1">
            <a:schemeClr val="lt1"/>
          </a:fillRef>
          <a:effectRef idx="0">
            <a:schemeClr val="accent1"/>
          </a:effectRef>
          <a:fontRef idx="minor">
            <a:schemeClr val="dk1"/>
          </a:fontRef>
        </p:style>
        <p:txBody>
          <a:bodyPr wrap="square">
            <a:spAutoFit/>
          </a:bodyPr>
          <a:lstStyle/>
          <a:p>
            <a:pPr lvl="0">
              <a:defRPr/>
            </a:pPr>
            <a:r>
              <a:rPr lang="nl-NL" sz="1000" b="1" i="1" kern="0" dirty="0" smtClean="0">
                <a:solidFill>
                  <a:prstClr val="black"/>
                </a:solidFill>
              </a:rPr>
              <a:t>Raad van Commissarissen</a:t>
            </a:r>
          </a:p>
          <a:p>
            <a:r>
              <a:rPr lang="nl-NL" sz="1000" dirty="0" smtClean="0"/>
              <a:t>De </a:t>
            </a:r>
            <a:r>
              <a:rPr lang="nl-NL" sz="1000" dirty="0"/>
              <a:t>Raad van Commissarissen (RvC) heeft in 2021 zes keer vergaderd met de directie. Daarnaast heeft er een heisessie plaatsgevonden met directie en het bestuur (formeel: de Algemene Vergadering van Aandeelhouders). </a:t>
            </a:r>
          </a:p>
          <a:p>
            <a:r>
              <a:rPr lang="nl-NL" sz="1000" dirty="0"/>
              <a:t> </a:t>
            </a:r>
          </a:p>
          <a:p>
            <a:r>
              <a:rPr lang="nl-NL" sz="1000" dirty="0"/>
              <a:t>In de vergaderingen zijn o.a. de volgende onderwerpen aan bod gekomen: </a:t>
            </a:r>
          </a:p>
          <a:p>
            <a:pPr marL="171450" lvl="0" indent="-171450">
              <a:buFont typeface="Wingdings" panose="05000000000000000000" pitchFamily="2" charset="2"/>
              <a:buChar char="§"/>
            </a:pPr>
            <a:r>
              <a:rPr lang="nl-NL" sz="1000" dirty="0"/>
              <a:t>Jaarplannen Holding en onderliggende bedrijven</a:t>
            </a:r>
          </a:p>
          <a:p>
            <a:pPr marL="171450" lvl="0" indent="-171450">
              <a:buFont typeface="Wingdings" panose="05000000000000000000" pitchFamily="2" charset="2"/>
              <a:buChar char="§"/>
            </a:pPr>
            <a:r>
              <a:rPr lang="nl-NL" sz="1000" dirty="0"/>
              <a:t>Jaarrekening 2021 en begroting 2022</a:t>
            </a:r>
          </a:p>
          <a:p>
            <a:pPr marL="171450" lvl="0" indent="-171450">
              <a:buFont typeface="Wingdings" panose="05000000000000000000" pitchFamily="2" charset="2"/>
              <a:buChar char="§"/>
            </a:pPr>
            <a:r>
              <a:rPr lang="nl-NL" sz="1000" dirty="0"/>
              <a:t>Contractbesprekingen met het zorgkantoor (zorgverzekeraar ENO) </a:t>
            </a:r>
          </a:p>
          <a:p>
            <a:pPr marL="171450" lvl="0" indent="-171450">
              <a:buFont typeface="Wingdings" panose="05000000000000000000" pitchFamily="2" charset="2"/>
              <a:buChar char="§"/>
            </a:pPr>
            <a:r>
              <a:rPr lang="nl-NL" sz="1000" dirty="0"/>
              <a:t>Managementrapportages</a:t>
            </a:r>
          </a:p>
          <a:p>
            <a:pPr marL="171450" lvl="0" indent="-171450">
              <a:buFont typeface="Wingdings" panose="05000000000000000000" pitchFamily="2" charset="2"/>
              <a:buChar char="§"/>
            </a:pPr>
            <a:r>
              <a:rPr lang="nl-NL" sz="1000" dirty="0"/>
              <a:t>Coronamaatregelen</a:t>
            </a:r>
          </a:p>
          <a:p>
            <a:pPr marL="171450" lvl="0" indent="-171450">
              <a:buFont typeface="Wingdings" panose="05000000000000000000" pitchFamily="2" charset="2"/>
              <a:buChar char="§"/>
            </a:pPr>
            <a:r>
              <a:rPr lang="nl-NL" sz="1000" dirty="0"/>
              <a:t>Anderhalve </a:t>
            </a:r>
            <a:r>
              <a:rPr lang="nl-NL" sz="1000" dirty="0" err="1"/>
              <a:t>lijnszorg</a:t>
            </a:r>
            <a:endParaRPr lang="nl-NL" sz="1000" dirty="0"/>
          </a:p>
          <a:p>
            <a:pPr marL="171450" lvl="0" indent="-171450">
              <a:buFont typeface="Wingdings" panose="05000000000000000000" pitchFamily="2" charset="2"/>
              <a:buChar char="§"/>
            </a:pPr>
            <a:r>
              <a:rPr lang="nl-NL" sz="1000" dirty="0"/>
              <a:t>Samenwerking met ketenpartners, waaronder de zorgverzekeraar</a:t>
            </a:r>
          </a:p>
          <a:p>
            <a:pPr marL="171450" lvl="0" indent="-171450">
              <a:buFont typeface="Wingdings" panose="05000000000000000000" pitchFamily="2" charset="2"/>
              <a:buChar char="§"/>
            </a:pPr>
            <a:r>
              <a:rPr lang="nl-NL" sz="1000" dirty="0"/>
              <a:t>Arbeidsmarkt  voor huisartsen en continuïteit huisartsenzorg naar de toekomst</a:t>
            </a:r>
          </a:p>
          <a:p>
            <a:pPr marL="171450" lvl="0" indent="-171450">
              <a:buFont typeface="Wingdings" panose="05000000000000000000" pitchFamily="2" charset="2"/>
              <a:buChar char="§"/>
            </a:pPr>
            <a:r>
              <a:rPr lang="nl-NL" sz="1000" dirty="0"/>
              <a:t>Meerjarenbeleidsplan 2022-2025</a:t>
            </a:r>
          </a:p>
          <a:p>
            <a:pPr marL="171450" lvl="0" indent="-171450">
              <a:buFont typeface="Wingdings" panose="05000000000000000000" pitchFamily="2" charset="2"/>
              <a:buChar char="§"/>
            </a:pPr>
            <a:r>
              <a:rPr lang="nl-NL" sz="1000" dirty="0"/>
              <a:t>Diverse ICT-onderwerpen</a:t>
            </a:r>
          </a:p>
          <a:p>
            <a:pPr marL="171450" lvl="0" indent="-171450">
              <a:buFont typeface="Wingdings" panose="05000000000000000000" pitchFamily="2" charset="2"/>
              <a:buChar char="§"/>
            </a:pPr>
            <a:r>
              <a:rPr lang="nl-NL" sz="1000" dirty="0"/>
              <a:t>Regeling bezoldigingsmaxima RvC</a:t>
            </a:r>
          </a:p>
          <a:p>
            <a:pPr marL="171450" lvl="0" indent="-171450">
              <a:buFont typeface="Wingdings" panose="05000000000000000000" pitchFamily="2" charset="2"/>
              <a:buChar char="§"/>
            </a:pPr>
            <a:r>
              <a:rPr lang="nl-NL" sz="1000" dirty="0"/>
              <a:t>Zelfevaluatie RvC</a:t>
            </a:r>
          </a:p>
          <a:p>
            <a:pPr marL="171450" lvl="0" indent="-171450">
              <a:buFont typeface="Wingdings" panose="05000000000000000000" pitchFamily="2" charset="2"/>
              <a:buChar char="§"/>
            </a:pPr>
            <a:r>
              <a:rPr lang="nl-NL" sz="1000" dirty="0"/>
              <a:t>Rooster van aftreden en wijze van invulling vacature voorzitter RvC in 2022</a:t>
            </a:r>
          </a:p>
          <a:p>
            <a:r>
              <a:rPr lang="nl-NL" sz="1000" dirty="0"/>
              <a:t> </a:t>
            </a:r>
          </a:p>
          <a:p>
            <a:r>
              <a:rPr lang="nl-NL" sz="1000" dirty="0"/>
              <a:t>De jaarlijkse gezamenlijke vergadering van RvC, bestuur en directie stond in het teken van de verantwoordelijkheidsverdeling tussen RvC, bestuur en directie. Daarnaast is er gebrainstormd over het toekomstscenario waarin de zorgvraag toeneemt en de beschikbaarheid van personeel afneemt. </a:t>
            </a:r>
            <a:endParaRPr lang="nl-NL" sz="1000" dirty="0" smtClean="0"/>
          </a:p>
          <a:p>
            <a:endParaRPr lang="nl-NL" sz="1000" dirty="0"/>
          </a:p>
          <a:p>
            <a:r>
              <a:rPr lang="nl-NL" sz="1000" b="1" i="1" dirty="0" smtClean="0"/>
              <a:t>OR</a:t>
            </a:r>
          </a:p>
          <a:p>
            <a:r>
              <a:rPr lang="nl-NL" sz="1000" dirty="0" smtClean="0"/>
              <a:t>Voor het jaarverslag 2021 van de OR, </a:t>
            </a:r>
            <a:r>
              <a:rPr lang="nl-NL" sz="1000" dirty="0" smtClean="0">
                <a:hlinkClick r:id="rId4" action="ppaction://hlinkfile"/>
              </a:rPr>
              <a:t>klik hier.</a:t>
            </a:r>
            <a:endParaRPr lang="nl-NL" sz="1000" kern="0" dirty="0" smtClean="0">
              <a:solidFill>
                <a:prstClr val="black"/>
              </a:solidFill>
            </a:endParaRPr>
          </a:p>
        </p:txBody>
      </p:sp>
    </p:spTree>
    <p:extLst>
      <p:ext uri="{BB962C8B-B14F-4D97-AF65-F5344CB8AC3E}">
        <p14:creationId xmlns:p14="http://schemas.microsoft.com/office/powerpoint/2010/main" val="26486404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E37326-B5A2-4D42-AC5D-9A3CB07E9A5A}" type="slidenum">
              <a:rPr kumimoji="0" lang="nl-NL" sz="45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nl-NL" sz="45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3" name="Afbeelding 2">
            <a:hlinkClick r:id="rId2" action="ppaction://hlinksldjump"/>
          </p:cNvPr>
          <p:cNvPicPr>
            <a:picLocks noChangeAspect="1"/>
          </p:cNvPicPr>
          <p:nvPr/>
        </p:nvPicPr>
        <p:blipFill>
          <a:blip r:embed="rId3" cstate="print">
            <a:duotone>
              <a:prstClr val="black"/>
              <a:srgbClr val="003399">
                <a:tint val="45000"/>
                <a:satMod val="400000"/>
              </a:srgbClr>
            </a:duotone>
            <a:extLst>
              <a:ext uri="{28A0092B-C50C-407E-A947-70E740481C1C}">
                <a14:useLocalDpi xmlns:a14="http://schemas.microsoft.com/office/drawing/2010/main" val="0"/>
              </a:ext>
            </a:extLst>
          </a:blip>
          <a:stretch>
            <a:fillRect/>
          </a:stretch>
        </p:blipFill>
        <p:spPr>
          <a:xfrm>
            <a:off x="251520" y="388261"/>
            <a:ext cx="195486" cy="195486"/>
          </a:xfrm>
          <a:prstGeom prst="rect">
            <a:avLst/>
          </a:prstGeom>
          <a:noFill/>
          <a:ln>
            <a:noFill/>
          </a:ln>
        </p:spPr>
      </p:pic>
      <p:cxnSp>
        <p:nvCxnSpPr>
          <p:cNvPr id="6" name="Rechte verbindingslijn 5"/>
          <p:cNvCxnSpPr/>
          <p:nvPr/>
        </p:nvCxnSpPr>
        <p:spPr>
          <a:xfrm>
            <a:off x="132054" y="699542"/>
            <a:ext cx="8832434" cy="0"/>
          </a:xfrm>
          <a:prstGeom prst="line">
            <a:avLst/>
          </a:prstGeom>
          <a:ln w="12700">
            <a:solidFill>
              <a:srgbClr val="003399"/>
            </a:solidFill>
          </a:ln>
        </p:spPr>
        <p:style>
          <a:lnRef idx="1">
            <a:schemeClr val="accent1"/>
          </a:lnRef>
          <a:fillRef idx="0">
            <a:schemeClr val="accent1"/>
          </a:fillRef>
          <a:effectRef idx="0">
            <a:schemeClr val="accent1"/>
          </a:effectRef>
          <a:fontRef idx="minor">
            <a:schemeClr val="tx1"/>
          </a:fontRef>
        </p:style>
      </p:cxnSp>
      <p:sp>
        <p:nvSpPr>
          <p:cNvPr id="8" name="Rechthoek 7"/>
          <p:cNvSpPr/>
          <p:nvPr/>
        </p:nvSpPr>
        <p:spPr>
          <a:xfrm>
            <a:off x="611560" y="301338"/>
            <a:ext cx="2478820"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smtClean="0">
                <a:ln>
                  <a:noFill/>
                </a:ln>
                <a:solidFill>
                  <a:prstClr val="black"/>
                </a:solidFill>
                <a:effectLst/>
                <a:uLnTx/>
                <a:uFillTx/>
                <a:latin typeface="Calibri"/>
                <a:ea typeface="+mn-ea"/>
                <a:cs typeface="+mn-cs"/>
              </a:rPr>
              <a:t>HCDO: Ketenorganisatie</a:t>
            </a:r>
            <a:endParaRPr kumimoji="0" lang="nl-NL" sz="1800" b="1" i="0" u="none" strike="noStrike" kern="1200" cap="none" spc="0" normalizeH="0" baseline="0" noProof="0" dirty="0">
              <a:ln>
                <a:noFill/>
              </a:ln>
              <a:solidFill>
                <a:srgbClr val="FF0000"/>
              </a:solidFill>
              <a:effectLst/>
              <a:uLnTx/>
              <a:uFillTx/>
              <a:latin typeface="Calibri"/>
              <a:ea typeface="+mn-ea"/>
              <a:cs typeface="+mn-cs"/>
            </a:endParaRPr>
          </a:p>
        </p:txBody>
      </p:sp>
      <p:sp>
        <p:nvSpPr>
          <p:cNvPr id="10" name="Rechthoek 9"/>
          <p:cNvSpPr/>
          <p:nvPr/>
        </p:nvSpPr>
        <p:spPr>
          <a:xfrm>
            <a:off x="611560" y="819064"/>
            <a:ext cx="8280920" cy="600164"/>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smtClean="0">
                <a:ln>
                  <a:noFill/>
                </a:ln>
                <a:solidFill>
                  <a:prstClr val="black"/>
                </a:solidFill>
                <a:effectLst/>
                <a:uLnTx/>
                <a:uFillTx/>
                <a:latin typeface="Calibri"/>
                <a:ea typeface="+mn-ea"/>
                <a:cs typeface="+mn-cs"/>
              </a:rPr>
              <a:t>De Ketenorganisatie faciliteert de aangesloten huisartsen in de organisatie, coördinatie en uitvoering van onderdelen van zorgprogramma’s betreffende diabetes (DM), astma-COPD en Cardiovasculair Risico management (CVRM). Daarnaast faciliteert de Ketenorganisatie de huisartsen bij gestructureerde ouderenzorg en GGZ. </a:t>
            </a:r>
          </a:p>
        </p:txBody>
      </p:sp>
      <p:sp>
        <p:nvSpPr>
          <p:cNvPr id="12" name="Rechthoek 11"/>
          <p:cNvSpPr/>
          <p:nvPr/>
        </p:nvSpPr>
        <p:spPr>
          <a:xfrm>
            <a:off x="119092" y="1464756"/>
            <a:ext cx="4310738" cy="1015663"/>
          </a:xfrm>
          <a:prstGeom prst="rect">
            <a:avLst/>
          </a:prstGeom>
          <a:solidFill>
            <a:schemeClr val="bg1"/>
          </a:solidFill>
          <a:ln w="28575">
            <a:solidFill>
              <a:srgbClr val="009900"/>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0" cap="none" spc="0" normalizeH="0" baseline="0" noProof="0" dirty="0" smtClean="0">
                <a:ln>
                  <a:noFill/>
                </a:ln>
                <a:effectLst/>
                <a:uLnTx/>
                <a:uFillTx/>
                <a:latin typeface="Calibri"/>
                <a:ea typeface="+mn-ea"/>
                <a:cs typeface="+mn-cs"/>
              </a:rPr>
              <a:t>In </a:t>
            </a:r>
            <a:r>
              <a:rPr kumimoji="0" lang="nl-NL" sz="1000" b="0" i="0" u="none" strike="noStrike" kern="0" cap="none" spc="0" normalizeH="0" baseline="0" noProof="0" dirty="0">
                <a:ln>
                  <a:noFill/>
                </a:ln>
                <a:effectLst/>
                <a:uLnTx/>
                <a:uFillTx/>
                <a:latin typeface="Calibri"/>
                <a:ea typeface="+mn-ea"/>
                <a:cs typeface="+mn-cs"/>
              </a:rPr>
              <a:t>onderstaand overzicht </a:t>
            </a:r>
            <a:r>
              <a:rPr kumimoji="0" lang="nl-NL" sz="1000" b="0" i="0" u="none" strike="noStrike" kern="0" cap="none" spc="0" normalizeH="0" baseline="0" noProof="0" dirty="0" smtClean="0">
                <a:ln>
                  <a:noFill/>
                </a:ln>
                <a:effectLst/>
                <a:uLnTx/>
                <a:uFillTx/>
                <a:latin typeface="Calibri"/>
                <a:ea typeface="+mn-ea"/>
                <a:cs typeface="+mn-cs"/>
              </a:rPr>
              <a:t>vindt </a:t>
            </a:r>
            <a:r>
              <a:rPr kumimoji="0" lang="nl-NL" sz="1000" b="0" i="0" u="none" strike="noStrike" kern="0" cap="none" spc="0" normalizeH="0" baseline="0" noProof="0" dirty="0">
                <a:ln>
                  <a:noFill/>
                </a:ln>
                <a:effectLst/>
                <a:uLnTx/>
                <a:uFillTx/>
                <a:latin typeface="Calibri"/>
                <a:ea typeface="+mn-ea"/>
                <a:cs typeface="+mn-cs"/>
              </a:rPr>
              <a:t>u het aantal patiënten dat in de verschillende zorgprogramma’s was opgenomen. </a:t>
            </a:r>
            <a:r>
              <a:rPr kumimoji="0" lang="nl-NL" sz="1000" b="0" i="0" u="none" strike="noStrike" kern="0" cap="none" spc="0" normalizeH="0" baseline="0" noProof="0" dirty="0" smtClean="0">
                <a:ln>
                  <a:noFill/>
                </a:ln>
                <a:effectLst/>
                <a:uLnTx/>
                <a:uFillTx/>
                <a:latin typeface="Calibri"/>
                <a:ea typeface="+mn-ea"/>
                <a:cs typeface="+mn-cs"/>
              </a:rPr>
              <a:t>De cijfers over 2021 vallen</a:t>
            </a:r>
            <a:r>
              <a:rPr kumimoji="0" lang="nl-NL" sz="1000" b="0" i="0" u="none" strike="noStrike" kern="0" cap="none" spc="0" normalizeH="0" noProof="0" dirty="0" smtClean="0">
                <a:ln>
                  <a:noFill/>
                </a:ln>
                <a:effectLst/>
                <a:uLnTx/>
                <a:uFillTx/>
                <a:latin typeface="Calibri"/>
                <a:ea typeface="+mn-ea"/>
                <a:cs typeface="+mn-cs"/>
              </a:rPr>
              <a:t> voor DM hoger uit dan verwacht, voor COPD lager en voor CVRM redelijk gelijk. </a:t>
            </a:r>
            <a:r>
              <a:rPr kumimoji="0" lang="nl-NL" sz="1000" b="0" i="0" u="none" strike="noStrike" kern="0" cap="none" spc="0" normalizeH="0" baseline="0" noProof="0" dirty="0" smtClean="0">
                <a:ln>
                  <a:noFill/>
                </a:ln>
                <a:effectLst/>
                <a:uLnTx/>
                <a:uFillTx/>
                <a:latin typeface="Calibri"/>
                <a:ea typeface="+mn-ea"/>
                <a:cs typeface="+mn-cs"/>
              </a:rPr>
              <a:t>Voor 2020 en 2021 was er een coulance</a:t>
            </a:r>
            <a:r>
              <a:rPr kumimoji="0" lang="nl-NL" sz="1000" b="0" i="0" u="none" strike="noStrike" kern="0" cap="none" spc="0" normalizeH="0" noProof="0" dirty="0" smtClean="0">
                <a:ln>
                  <a:noFill/>
                </a:ln>
                <a:effectLst/>
                <a:uLnTx/>
                <a:uFillTx/>
                <a:latin typeface="Calibri"/>
                <a:ea typeface="+mn-ea"/>
                <a:cs typeface="+mn-cs"/>
              </a:rPr>
              <a:t> m.b.t. de prestatievoorwaarden voor de ketenzorg. Hierdoor was het lastig om een juiste inschatting van aantallen te maken.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000" b="1" kern="0" baseline="0" dirty="0">
              <a:solidFill>
                <a:srgbClr val="FF0000"/>
              </a:solidFill>
              <a:latin typeface="Calibri"/>
            </a:endParaRPr>
          </a:p>
        </p:txBody>
      </p:sp>
      <p:pic>
        <p:nvPicPr>
          <p:cNvPr id="11" name="Afbeelding 10"/>
          <p:cNvPicPr>
            <a:picLocks noChangeAspect="1"/>
          </p:cNvPicPr>
          <p:nvPr/>
        </p:nvPicPr>
        <p:blipFill>
          <a:blip r:embed="rId4"/>
          <a:stretch>
            <a:fillRect/>
          </a:stretch>
        </p:blipFill>
        <p:spPr>
          <a:xfrm>
            <a:off x="119092" y="2571750"/>
            <a:ext cx="4306325" cy="2036045"/>
          </a:xfrm>
          <a:prstGeom prst="rect">
            <a:avLst/>
          </a:prstGeom>
        </p:spPr>
      </p:pic>
      <p:sp>
        <p:nvSpPr>
          <p:cNvPr id="13" name="Rechthoek 12"/>
          <p:cNvSpPr/>
          <p:nvPr/>
        </p:nvSpPr>
        <p:spPr>
          <a:xfrm>
            <a:off x="4752020" y="1412617"/>
            <a:ext cx="4320480" cy="3631763"/>
          </a:xfrm>
          <a:prstGeom prst="rect">
            <a:avLst/>
          </a:prstGeom>
          <a:solidFill>
            <a:schemeClr val="bg1"/>
          </a:solidFill>
          <a:ln>
            <a:solidFill>
              <a:srgbClr val="009900"/>
            </a:solidFill>
          </a:ln>
        </p:spPr>
        <p:style>
          <a:lnRef idx="2">
            <a:schemeClr val="accent3"/>
          </a:lnRef>
          <a:fillRef idx="1">
            <a:schemeClr val="lt1"/>
          </a:fillRef>
          <a:effectRef idx="0">
            <a:schemeClr val="accent3"/>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1" i="0" u="none" strike="noStrike" kern="1200" cap="none" spc="0" normalizeH="0" baseline="0" noProof="0" dirty="0" smtClean="0">
                <a:ln>
                  <a:noFill/>
                </a:ln>
                <a:solidFill>
                  <a:schemeClr val="tx1"/>
                </a:solidFill>
                <a:effectLst/>
                <a:uLnTx/>
                <a:uFillTx/>
                <a:latin typeface="Calibri"/>
                <a:ea typeface="+mn-ea"/>
                <a:cs typeface="+mn-cs"/>
              </a:rPr>
              <a:t>Verkenning Toekomstige</a:t>
            </a:r>
            <a:r>
              <a:rPr kumimoji="0" lang="nl-NL" sz="1000" b="1" i="0" u="none" strike="noStrike" kern="1200" cap="none" spc="0" normalizeH="0" noProof="0" dirty="0" smtClean="0">
                <a:ln>
                  <a:noFill/>
                </a:ln>
                <a:solidFill>
                  <a:schemeClr val="tx1"/>
                </a:solidFill>
                <a:effectLst/>
                <a:uLnTx/>
                <a:uFillTx/>
                <a:latin typeface="Calibri"/>
                <a:ea typeface="+mn-ea"/>
                <a:cs typeface="+mn-cs"/>
              </a:rPr>
              <a:t> ketenzorg</a:t>
            </a:r>
          </a:p>
          <a:p>
            <a:r>
              <a:rPr lang="nl-NL" sz="1000" dirty="0">
                <a:solidFill>
                  <a:schemeClr val="tx1"/>
                </a:solidFill>
                <a:latin typeface="Calibri"/>
              </a:rPr>
              <a:t>Het steeds maar stijgende aantal chronisch zieken, de daarmee gepaarde verhoogde werkdruk en de vraag naar meer gepersonaliseerde vorm van zorg, vraagt om een evaluatie naar de toekomstbestendigheid van de huidige vorm van ketenzorg. </a:t>
            </a:r>
            <a:r>
              <a:rPr lang="nl-NL" sz="1000" dirty="0" smtClean="0">
                <a:solidFill>
                  <a:schemeClr val="tx1"/>
                </a:solidFill>
                <a:latin typeface="Calibri"/>
              </a:rPr>
              <a:t> In 2021 is gestart met deze verkenning en onderzocht hoe we hier in de regio invulling aan willen geven. Hierbij is de insteek voortborduren </a:t>
            </a:r>
            <a:r>
              <a:rPr lang="nl-NL" sz="1000" dirty="0">
                <a:solidFill>
                  <a:schemeClr val="tx1"/>
                </a:solidFill>
                <a:latin typeface="Calibri"/>
              </a:rPr>
              <a:t>op de pluspunten van de huidige ketenzorg maar meer ruimte voor o.a. patiënten diversiteit, efficiëntie en werkvoldoening. </a:t>
            </a:r>
            <a:r>
              <a:rPr lang="nl-NL" sz="1000" dirty="0" smtClean="0">
                <a:solidFill>
                  <a:schemeClr val="tx1"/>
                </a:solidFill>
                <a:latin typeface="Calibri"/>
              </a:rPr>
              <a:t>Dit heeft geleid tot het opzetten van een pilot, waarin deze nieuwe vorm getest gaat worden. In de pilot ligt de focus op regie patiënt door inzet Consult voorbereidende vragenlijsten en zelfmetingen en een andere vorm van controles door POH in de vorm van oplossingsgerichte en meer integrale jaargesprekken. De pilot gaat in 2022 van start.</a:t>
            </a:r>
            <a:r>
              <a:rPr lang="nl-NL" sz="1000" dirty="0">
                <a:solidFill>
                  <a:schemeClr val="tx1"/>
                </a:solidFill>
                <a:latin typeface="Calibri"/>
              </a:rPr>
              <a:t>	</a:t>
            </a:r>
          </a:p>
          <a:p>
            <a:endParaRPr lang="nl-NL" sz="1000" dirty="0">
              <a:solidFill>
                <a:schemeClr val="tx1"/>
              </a:solidFill>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1" i="0" u="none" strike="noStrike" kern="1200" cap="none" spc="0" normalizeH="0" baseline="0" noProof="0" dirty="0" smtClean="0">
                <a:ln>
                  <a:noFill/>
                </a:ln>
                <a:solidFill>
                  <a:schemeClr val="tx1"/>
                </a:solidFill>
                <a:effectLst/>
                <a:uLnTx/>
                <a:uFillTx/>
                <a:latin typeface="Calibri"/>
                <a:ea typeface="+mn-ea"/>
                <a:cs typeface="+mn-cs"/>
              </a:rPr>
              <a:t>Consultaties </a:t>
            </a:r>
          </a:p>
          <a:p>
            <a:pPr lvl="0">
              <a:defRPr/>
            </a:pPr>
            <a:r>
              <a:rPr kumimoji="0" lang="nl-NL" sz="1000" b="0" i="0" u="none" strike="noStrike" kern="1200" cap="none" spc="0" normalizeH="0" baseline="0" noProof="0" dirty="0" smtClean="0">
                <a:ln>
                  <a:noFill/>
                </a:ln>
                <a:solidFill>
                  <a:schemeClr val="tx1"/>
                </a:solidFill>
                <a:effectLst/>
                <a:uLnTx/>
                <a:uFillTx/>
                <a:latin typeface="Calibri"/>
                <a:ea typeface="+mn-ea"/>
                <a:cs typeface="+mn-cs"/>
              </a:rPr>
              <a:t>Het aantal consultaties is</a:t>
            </a:r>
            <a:r>
              <a:rPr lang="nl-NL" sz="1000" dirty="0">
                <a:solidFill>
                  <a:schemeClr val="tx1"/>
                </a:solidFill>
              </a:rPr>
              <a:t> in 2021 verder gestegen. In totaal zijn er 781 consultaties gedaan t.o.v. 675 consultaties in 2020. Hiervan wordt grotendeel door de kaderartsen en consulenten beantwoord. De centrale consultatieve functie van de kaderartsen draagt zichtbaar bij aan minder verwijzingen naar de </a:t>
            </a:r>
            <a:r>
              <a:rPr lang="nl-NL" sz="1000" dirty="0" err="1">
                <a:solidFill>
                  <a:schemeClr val="tx1"/>
                </a:solidFill>
              </a:rPr>
              <a:t>tweedelijn</a:t>
            </a:r>
            <a:r>
              <a:rPr lang="nl-NL" sz="1000" dirty="0">
                <a:solidFill>
                  <a:schemeClr val="tx1"/>
                </a:solidFill>
              </a:rPr>
              <a:t>. Met name binnen DM komt uit de Ineen Benchmark naar voren dat  het aantal patiënten dat onder behandeling van een specialist zit in onze regio ruim onder het landelijke gemiddelde ligt. </a:t>
            </a:r>
          </a:p>
          <a:p>
            <a:pPr lvl="0">
              <a:defRPr/>
            </a:pPr>
            <a:endParaRPr kumimoji="0" lang="nl-NL" sz="1000" b="0" i="0" u="none" strike="noStrike" kern="1200" cap="none" spc="0" normalizeH="0" baseline="0" noProof="0" dirty="0" smtClean="0">
              <a:ln>
                <a:noFill/>
              </a:ln>
              <a:solidFill>
                <a:srgbClr val="00B050"/>
              </a:solidFill>
              <a:effectLst/>
              <a:uLnTx/>
              <a:uFillTx/>
              <a:latin typeface="Calibri"/>
              <a:ea typeface="+mn-ea"/>
              <a:cs typeface="+mn-cs"/>
            </a:endParaRPr>
          </a:p>
        </p:txBody>
      </p:sp>
    </p:spTree>
    <p:extLst>
      <p:ext uri="{BB962C8B-B14F-4D97-AF65-F5344CB8AC3E}">
        <p14:creationId xmlns:p14="http://schemas.microsoft.com/office/powerpoint/2010/main" val="9867294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E37326-B5A2-4D42-AC5D-9A3CB07E9A5A}" type="slidenum">
              <a:rPr kumimoji="0" lang="nl-NL" sz="45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nl-NL" sz="45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3" name="Afbeelding 2">
            <a:hlinkClick r:id="rId2" action="ppaction://hlinksldjump"/>
          </p:cNvPr>
          <p:cNvPicPr>
            <a:picLocks noChangeAspect="1"/>
          </p:cNvPicPr>
          <p:nvPr/>
        </p:nvPicPr>
        <p:blipFill>
          <a:blip r:embed="rId3" cstate="print">
            <a:duotone>
              <a:prstClr val="black"/>
              <a:srgbClr val="003399">
                <a:tint val="45000"/>
                <a:satMod val="400000"/>
              </a:srgbClr>
            </a:duotone>
            <a:extLst>
              <a:ext uri="{28A0092B-C50C-407E-A947-70E740481C1C}">
                <a14:useLocalDpi xmlns:a14="http://schemas.microsoft.com/office/drawing/2010/main" val="0"/>
              </a:ext>
            </a:extLst>
          </a:blip>
          <a:stretch>
            <a:fillRect/>
          </a:stretch>
        </p:blipFill>
        <p:spPr>
          <a:xfrm>
            <a:off x="251520" y="388261"/>
            <a:ext cx="195486" cy="195486"/>
          </a:xfrm>
          <a:prstGeom prst="rect">
            <a:avLst/>
          </a:prstGeom>
          <a:noFill/>
          <a:ln>
            <a:noFill/>
          </a:ln>
        </p:spPr>
      </p:pic>
      <p:cxnSp>
        <p:nvCxnSpPr>
          <p:cNvPr id="6" name="Rechte verbindingslijn 5"/>
          <p:cNvCxnSpPr/>
          <p:nvPr/>
        </p:nvCxnSpPr>
        <p:spPr>
          <a:xfrm>
            <a:off x="132054" y="699542"/>
            <a:ext cx="8832434" cy="0"/>
          </a:xfrm>
          <a:prstGeom prst="line">
            <a:avLst/>
          </a:prstGeom>
          <a:ln w="12700">
            <a:solidFill>
              <a:srgbClr val="003399"/>
            </a:solidFill>
          </a:ln>
        </p:spPr>
        <p:style>
          <a:lnRef idx="1">
            <a:schemeClr val="accent1"/>
          </a:lnRef>
          <a:fillRef idx="0">
            <a:schemeClr val="accent1"/>
          </a:fillRef>
          <a:effectRef idx="0">
            <a:schemeClr val="accent1"/>
          </a:effectRef>
          <a:fontRef idx="minor">
            <a:schemeClr val="tx1"/>
          </a:fontRef>
        </p:style>
      </p:cxnSp>
      <p:sp>
        <p:nvSpPr>
          <p:cNvPr id="8" name="Rechthoek 7"/>
          <p:cNvSpPr/>
          <p:nvPr/>
        </p:nvSpPr>
        <p:spPr>
          <a:xfrm>
            <a:off x="611560" y="301338"/>
            <a:ext cx="2478820"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smtClean="0">
                <a:ln>
                  <a:noFill/>
                </a:ln>
                <a:solidFill>
                  <a:prstClr val="black"/>
                </a:solidFill>
                <a:effectLst/>
                <a:uLnTx/>
                <a:uFillTx/>
                <a:latin typeface="Calibri"/>
                <a:ea typeface="+mn-ea"/>
                <a:cs typeface="+mn-cs"/>
              </a:rPr>
              <a:t>HCDO: Ketenorganisatie</a:t>
            </a:r>
            <a:endParaRPr lang="nl-NL" b="1" dirty="0">
              <a:solidFill>
                <a:prstClr val="black"/>
              </a:solidFill>
              <a:latin typeface="Calibri"/>
            </a:endParaRPr>
          </a:p>
        </p:txBody>
      </p:sp>
      <p:sp>
        <p:nvSpPr>
          <p:cNvPr id="10" name="Rechthoek 9"/>
          <p:cNvSpPr/>
          <p:nvPr/>
        </p:nvSpPr>
        <p:spPr>
          <a:xfrm>
            <a:off x="4355976" y="800652"/>
            <a:ext cx="3960440" cy="4262705"/>
          </a:xfrm>
          <a:prstGeom prst="rect">
            <a:avLst/>
          </a:prstGeom>
          <a:solidFill>
            <a:schemeClr val="bg1"/>
          </a:solidFill>
          <a:ln>
            <a:solidFill>
              <a:srgbClr val="009900"/>
            </a:solidFill>
          </a:ln>
        </p:spPr>
        <p:style>
          <a:lnRef idx="2">
            <a:schemeClr val="accent3"/>
          </a:lnRef>
          <a:fillRef idx="1">
            <a:schemeClr val="lt1"/>
          </a:fillRef>
          <a:effectRef idx="0">
            <a:schemeClr val="accent3"/>
          </a:effectRef>
          <a:fontRef idx="minor">
            <a:schemeClr val="dk1"/>
          </a:fontRef>
        </p:style>
        <p:txBody>
          <a:bodyPr wrap="square">
            <a:spAutoFit/>
          </a:bodyPr>
          <a:lstStyle/>
          <a:p>
            <a:pPr lvl="0">
              <a:defRPr/>
            </a:pPr>
            <a:r>
              <a:rPr lang="nl-NL" sz="1000" b="1" dirty="0" smtClean="0">
                <a:solidFill>
                  <a:prstClr val="black"/>
                </a:solidFill>
              </a:rPr>
              <a:t>Stoppen met Roken (SMR)  </a:t>
            </a:r>
            <a:endParaRPr lang="nl-NL" sz="1000" b="1" dirty="0">
              <a:solidFill>
                <a:prstClr val="black"/>
              </a:solidFill>
            </a:endParaRPr>
          </a:p>
          <a:p>
            <a:pPr lvl="0">
              <a:defRPr/>
            </a:pPr>
            <a:r>
              <a:rPr lang="nl-NL" sz="1000" dirty="0">
                <a:solidFill>
                  <a:prstClr val="black"/>
                </a:solidFill>
              </a:rPr>
              <a:t>In samenwerking met het </a:t>
            </a:r>
            <a:r>
              <a:rPr lang="nl-NL" sz="1000" dirty="0" smtClean="0">
                <a:solidFill>
                  <a:prstClr val="black"/>
                </a:solidFill>
              </a:rPr>
              <a:t>hart- en </a:t>
            </a:r>
            <a:r>
              <a:rPr lang="nl-NL" sz="1000" dirty="0">
                <a:solidFill>
                  <a:prstClr val="black"/>
                </a:solidFill>
              </a:rPr>
              <a:t>vaatcentrum van het Deventer Ziekenhuis is dit jaar een gezamenlijk plan opgesteld voor een regionale aanpak voor Stoppen met Roken in Salland. In 2022 wordt dit verder uitgevoerd. Tevens is onze kaderarts COPD betrokken bij het netwerk Deventer Rookvrij binnen Samen Gezond in Deventer om de toeleiding naar SMR begeleiding vanuit de wijken te ondersteunen.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000" b="1" i="0" u="none" strike="noStrike" kern="1200" cap="none" spc="0" normalizeH="0" baseline="0" noProof="0" dirty="0" smtClean="0">
              <a:ln>
                <a:noFill/>
              </a:ln>
              <a:solidFill>
                <a:schemeClr val="tx1"/>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1" i="0" u="none" strike="noStrike" kern="1200" cap="none" spc="0" normalizeH="0" baseline="0" noProof="0" dirty="0" smtClean="0">
                <a:ln>
                  <a:noFill/>
                </a:ln>
                <a:solidFill>
                  <a:schemeClr val="tx1"/>
                </a:solidFill>
                <a:effectLst/>
                <a:uLnTx/>
                <a:uFillTx/>
                <a:latin typeface="Calibri"/>
                <a:ea typeface="+mn-ea"/>
                <a:cs typeface="+mn-cs"/>
              </a:rPr>
              <a:t>Waar </a:t>
            </a:r>
            <a:r>
              <a:rPr kumimoji="0" lang="nl-NL" sz="1000" b="1" i="0" u="none" strike="noStrike" kern="1200" cap="none" spc="0" normalizeH="0" baseline="0" noProof="0" dirty="0">
                <a:ln>
                  <a:noFill/>
                </a:ln>
                <a:solidFill>
                  <a:schemeClr val="tx1"/>
                </a:solidFill>
                <a:effectLst/>
                <a:uLnTx/>
                <a:uFillTx/>
                <a:latin typeface="Calibri"/>
                <a:ea typeface="+mn-ea"/>
                <a:cs typeface="+mn-cs"/>
              </a:rPr>
              <a:t>is Wally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smtClean="0">
                <a:ln>
                  <a:noFill/>
                </a:ln>
                <a:solidFill>
                  <a:schemeClr val="tx1"/>
                </a:solidFill>
                <a:effectLst/>
                <a:uLnTx/>
                <a:uFillTx/>
                <a:latin typeface="Calibri"/>
                <a:ea typeface="+mn-ea"/>
                <a:cs typeface="+mn-cs"/>
              </a:rPr>
              <a:t>Binnen het </a:t>
            </a:r>
            <a:r>
              <a:rPr kumimoji="0" lang="nl-NL" sz="1000" b="0" i="0" u="none" strike="noStrike" kern="1200" cap="none" spc="0" normalizeH="0" baseline="0" noProof="0" dirty="0">
                <a:ln>
                  <a:noFill/>
                </a:ln>
                <a:solidFill>
                  <a:schemeClr val="tx1"/>
                </a:solidFill>
                <a:effectLst/>
                <a:uLnTx/>
                <a:uFillTx/>
                <a:latin typeface="Calibri"/>
                <a:ea typeface="+mn-ea"/>
                <a:cs typeface="+mn-cs"/>
              </a:rPr>
              <a:t>Waar is Wally project, waarbij een praktijk </a:t>
            </a:r>
            <a:r>
              <a:rPr kumimoji="0" lang="nl-NL" sz="1000" b="0" i="0" u="none" strike="noStrike" kern="1200" cap="none" spc="0" normalizeH="0" baseline="0" noProof="0" dirty="0" smtClean="0">
                <a:ln>
                  <a:noFill/>
                </a:ln>
                <a:solidFill>
                  <a:schemeClr val="tx1"/>
                </a:solidFill>
                <a:effectLst/>
                <a:uLnTx/>
                <a:uFillTx/>
                <a:latin typeface="Calibri"/>
                <a:ea typeface="+mn-ea"/>
                <a:cs typeface="+mn-cs"/>
              </a:rPr>
              <a:t>één </a:t>
            </a:r>
            <a:r>
              <a:rPr kumimoji="0" lang="nl-NL" sz="1000" b="0" i="0" u="none" strike="noStrike" kern="1200" cap="none" spc="0" normalizeH="0" baseline="0" noProof="0" dirty="0">
                <a:ln>
                  <a:noFill/>
                </a:ln>
                <a:solidFill>
                  <a:schemeClr val="tx1"/>
                </a:solidFill>
                <a:effectLst/>
                <a:uLnTx/>
                <a:uFillTx/>
                <a:latin typeface="Calibri"/>
                <a:ea typeface="+mn-ea"/>
                <a:cs typeface="+mn-cs"/>
              </a:rPr>
              <a:t>aanspreekpunt heeft vanuit het wijkteam</a:t>
            </a:r>
            <a:r>
              <a:rPr kumimoji="0" lang="nl-NL" sz="1000" b="0" i="0" u="none" strike="noStrike" kern="1200" cap="none" spc="0" normalizeH="0" baseline="0" noProof="0" dirty="0" smtClean="0">
                <a:ln>
                  <a:noFill/>
                </a:ln>
                <a:solidFill>
                  <a:schemeClr val="tx1"/>
                </a:solidFill>
                <a:effectLst/>
                <a:uLnTx/>
                <a:uFillTx/>
                <a:latin typeface="Calibri"/>
                <a:ea typeface="+mn-ea"/>
                <a:cs typeface="+mn-cs"/>
              </a:rPr>
              <a:t>,</a:t>
            </a:r>
            <a:r>
              <a:rPr kumimoji="0" lang="nl-NL" sz="1000" b="0" i="0" u="none" strike="noStrike" kern="1200" cap="none" spc="0" normalizeH="0" noProof="0" dirty="0" smtClean="0">
                <a:ln>
                  <a:noFill/>
                </a:ln>
                <a:solidFill>
                  <a:schemeClr val="tx1"/>
                </a:solidFill>
                <a:effectLst/>
                <a:uLnTx/>
                <a:uFillTx/>
                <a:latin typeface="Calibri"/>
                <a:ea typeface="+mn-ea"/>
                <a:cs typeface="+mn-cs"/>
              </a:rPr>
              <a:t> deden in</a:t>
            </a:r>
            <a:r>
              <a:rPr kumimoji="0" lang="nl-NL" sz="1000" b="0" i="0" u="none" strike="noStrike" kern="1200" cap="none" spc="0" normalizeH="0" baseline="0" noProof="0" dirty="0" smtClean="0">
                <a:ln>
                  <a:noFill/>
                </a:ln>
                <a:solidFill>
                  <a:schemeClr val="tx1"/>
                </a:solidFill>
                <a:effectLst/>
                <a:uLnTx/>
                <a:uFillTx/>
                <a:latin typeface="Calibri"/>
                <a:ea typeface="+mn-ea"/>
                <a:cs typeface="+mn-cs"/>
              </a:rPr>
              <a:t> 2021 </a:t>
            </a:r>
            <a:r>
              <a:rPr kumimoji="0" lang="nl-NL" sz="1000" b="0" i="0" u="none" strike="noStrike" kern="1200" cap="none" spc="0" normalizeH="0" baseline="0" noProof="0" dirty="0">
                <a:ln>
                  <a:noFill/>
                </a:ln>
                <a:solidFill>
                  <a:schemeClr val="tx1"/>
                </a:solidFill>
                <a:effectLst/>
                <a:uLnTx/>
                <a:uFillTx/>
                <a:latin typeface="Calibri"/>
                <a:ea typeface="+mn-ea"/>
                <a:cs typeface="+mn-cs"/>
              </a:rPr>
              <a:t>totaal </a:t>
            </a:r>
            <a:r>
              <a:rPr kumimoji="0" lang="nl-NL" sz="1000" b="0" i="0" u="none" strike="noStrike" kern="1200" cap="none" spc="0" normalizeH="0" baseline="0" noProof="0" dirty="0" smtClean="0">
                <a:ln>
                  <a:noFill/>
                </a:ln>
                <a:solidFill>
                  <a:schemeClr val="tx1"/>
                </a:solidFill>
                <a:effectLst/>
                <a:uLnTx/>
                <a:uFillTx/>
                <a:latin typeface="Calibri"/>
                <a:ea typeface="+mn-ea"/>
                <a:cs typeface="+mn-cs"/>
              </a:rPr>
              <a:t>21 praktijken uit Deventer </a:t>
            </a:r>
            <a:r>
              <a:rPr kumimoji="0" lang="nl-NL" sz="1000" b="0" i="0" u="none" strike="noStrike" kern="1200" cap="none" spc="0" normalizeH="0" baseline="0" noProof="0" dirty="0">
                <a:ln>
                  <a:noFill/>
                </a:ln>
                <a:solidFill>
                  <a:schemeClr val="tx1"/>
                </a:solidFill>
                <a:effectLst/>
                <a:uLnTx/>
                <a:uFillTx/>
                <a:latin typeface="Calibri"/>
                <a:ea typeface="+mn-ea"/>
                <a:cs typeface="+mn-cs"/>
              </a:rPr>
              <a:t>mee. </a:t>
            </a:r>
            <a:r>
              <a:rPr kumimoji="0" lang="nl-NL" sz="1000" b="0" i="0" u="none" strike="noStrike" kern="1200" cap="none" spc="0" normalizeH="0" baseline="0" noProof="0" dirty="0" smtClean="0">
                <a:ln>
                  <a:noFill/>
                </a:ln>
                <a:solidFill>
                  <a:schemeClr val="tx1"/>
                </a:solidFill>
                <a:effectLst/>
                <a:uLnTx/>
                <a:uFillTx/>
                <a:latin typeface="Calibri"/>
                <a:ea typeface="+mn-ea"/>
                <a:cs typeface="+mn-cs"/>
              </a:rPr>
              <a:t>In samenwerking met de gemeente en de Kern wordt dit in 2022 uitgebreid naar alle praktijken in Deventer. Tevens is er in 2021 een subsidie aangevraagd en toegekend, waarmee</a:t>
            </a:r>
            <a:r>
              <a:rPr kumimoji="0" lang="nl-NL" sz="1000" b="0" i="0" u="none" strike="noStrike" kern="1200" cap="none" spc="0" normalizeH="0" noProof="0" dirty="0" smtClean="0">
                <a:ln>
                  <a:noFill/>
                </a:ln>
                <a:solidFill>
                  <a:schemeClr val="tx1"/>
                </a:solidFill>
                <a:effectLst/>
                <a:uLnTx/>
                <a:uFillTx/>
                <a:latin typeface="Calibri"/>
                <a:ea typeface="+mn-ea"/>
                <a:cs typeface="+mn-cs"/>
              </a:rPr>
              <a:t> Waar is Wally opgeschaald kan worden naar alle gemeentes en praktijken van de HCDO.  Daarnaast is er in 2021 een afstudeeronderzoek gestart om de methodiek Waar is Wally vast te leggen en deze implementeerbaar te maken voor andere regio’s.</a:t>
            </a:r>
            <a:endParaRPr kumimoji="0" lang="nl-NL" sz="1000" b="0" i="0" u="none" strike="noStrike" kern="1200" cap="none" spc="0" normalizeH="0" baseline="0" noProof="0" dirty="0" smtClean="0">
              <a:ln>
                <a:noFill/>
              </a:ln>
              <a:solidFill>
                <a:schemeClr val="tx1"/>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000" b="0" i="0" u="none" strike="noStrike" kern="1200" cap="none" spc="0" normalizeH="0" baseline="0" noProof="0" dirty="0">
              <a:ln>
                <a:noFill/>
              </a:ln>
              <a:solidFill>
                <a:srgbClr val="FF0000"/>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1" i="0" u="none" strike="noStrike" kern="1200" cap="none" spc="0" normalizeH="0" baseline="0" noProof="0" dirty="0" smtClean="0">
                <a:ln>
                  <a:noFill/>
                </a:ln>
                <a:solidFill>
                  <a:schemeClr val="tx1"/>
                </a:solidFill>
                <a:effectLst/>
                <a:uLnTx/>
                <a:uFillTx/>
                <a:latin typeface="Calibri"/>
                <a:ea typeface="+mn-ea"/>
                <a:cs typeface="+mn-cs"/>
              </a:rPr>
              <a:t>GLI Salland</a:t>
            </a:r>
            <a:endParaRPr kumimoji="0" lang="nl-NL" sz="1000" b="1" i="0" u="none" strike="noStrike" kern="1200" cap="none" spc="0" normalizeH="0" baseline="0" noProof="0" dirty="0">
              <a:ln>
                <a:noFill/>
              </a:ln>
              <a:solidFill>
                <a:schemeClr val="tx1"/>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smtClean="0">
                <a:ln>
                  <a:noFill/>
                </a:ln>
                <a:solidFill>
                  <a:schemeClr val="tx1"/>
                </a:solidFill>
                <a:effectLst/>
                <a:uLnTx/>
                <a:uFillTx/>
                <a:latin typeface="Calibri"/>
                <a:ea typeface="+mn-ea"/>
                <a:cs typeface="+mn-cs"/>
              </a:rPr>
              <a:t>In 2021 is</a:t>
            </a:r>
            <a:r>
              <a:rPr kumimoji="0" lang="nl-NL" sz="1000" b="0" i="0" u="none" strike="noStrike" kern="1200" cap="none" spc="0" normalizeH="0" noProof="0" dirty="0" smtClean="0">
                <a:ln>
                  <a:noFill/>
                </a:ln>
                <a:solidFill>
                  <a:schemeClr val="tx1"/>
                </a:solidFill>
                <a:effectLst/>
                <a:uLnTx/>
                <a:uFillTx/>
                <a:latin typeface="Calibri"/>
                <a:ea typeface="+mn-ea"/>
                <a:cs typeface="+mn-cs"/>
              </a:rPr>
              <a:t> gestart met het project GLI (Gecombineerde Leefstijl Interventie). In samenwerking met Sportbedrijf Deventer,  een GLI aanbieder en Eno is een subsidie verkregen </a:t>
            </a:r>
            <a:r>
              <a:rPr lang="nl-NL" sz="1000" dirty="0" smtClean="0">
                <a:solidFill>
                  <a:schemeClr val="tx1"/>
                </a:solidFill>
                <a:latin typeface="Calibri"/>
              </a:rPr>
              <a:t>om de GLI binnen regio Salland te implementeren. Vanaf 2022 faciliteert en contracteert de HCDO de GLI.  Doel is om een dekkend GLI aanbod in alle gemeentes te verkrijgen en praktijken ondersteunen in het goed kunnen vinden van en verwijzen naar de juiste GLI aanbieder. </a:t>
            </a:r>
            <a:r>
              <a:rPr kumimoji="0" lang="nl-NL" sz="1100" b="1" i="1" u="none" strike="noStrike" kern="1200" cap="none" spc="0" normalizeH="0" baseline="0" noProof="0" dirty="0" smtClean="0">
                <a:ln>
                  <a:noFill/>
                </a:ln>
                <a:solidFill>
                  <a:srgbClr val="FF0000"/>
                </a:solidFill>
                <a:effectLst/>
                <a:uLnTx/>
                <a:uFillTx/>
                <a:latin typeface="Calibri"/>
                <a:ea typeface="+mn-ea"/>
                <a:cs typeface="+mn-cs"/>
              </a:rPr>
              <a:t>	</a:t>
            </a:r>
            <a:endParaRPr kumimoji="0" lang="nl-NL"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9" name="Rechthoek 8"/>
          <p:cNvSpPr/>
          <p:nvPr/>
        </p:nvSpPr>
        <p:spPr>
          <a:xfrm>
            <a:off x="179512" y="786465"/>
            <a:ext cx="4104456" cy="3323987"/>
          </a:xfrm>
          <a:prstGeom prst="rect">
            <a:avLst/>
          </a:prstGeom>
          <a:solidFill>
            <a:schemeClr val="bg1"/>
          </a:solidFill>
          <a:ln>
            <a:solidFill>
              <a:srgbClr val="009900"/>
            </a:solidFill>
          </a:ln>
        </p:spPr>
        <p:style>
          <a:lnRef idx="2">
            <a:schemeClr val="accent3"/>
          </a:lnRef>
          <a:fillRef idx="1">
            <a:schemeClr val="lt1"/>
          </a:fillRef>
          <a:effectRef idx="0">
            <a:schemeClr val="accent3"/>
          </a:effectRef>
          <a:fontRef idx="minor">
            <a:schemeClr val="dk1"/>
          </a:fontRef>
        </p:style>
        <p:txBody>
          <a:bodyPr wrap="square">
            <a:spAutoFit/>
          </a:bodyPr>
          <a:lstStyle/>
          <a:p>
            <a:pPr>
              <a:defRPr/>
            </a:pPr>
            <a:r>
              <a:rPr lang="nl-NL" sz="1000" b="1" dirty="0">
                <a:solidFill>
                  <a:schemeClr val="tx1"/>
                </a:solidFill>
              </a:rPr>
              <a:t>Nascholingen en intervisie</a:t>
            </a:r>
            <a:r>
              <a:rPr lang="nl-NL" sz="1000" dirty="0">
                <a:solidFill>
                  <a:schemeClr val="tx1"/>
                </a:solidFill>
              </a:rPr>
              <a:t/>
            </a:r>
            <a:br>
              <a:rPr lang="nl-NL" sz="1000" dirty="0">
                <a:solidFill>
                  <a:schemeClr val="tx1"/>
                </a:solidFill>
              </a:rPr>
            </a:br>
            <a:r>
              <a:rPr lang="nl-NL" sz="1000" dirty="0">
                <a:solidFill>
                  <a:schemeClr val="tx1"/>
                </a:solidFill>
              </a:rPr>
              <a:t>I.v.m. Corona zijn bijna alle nascholingen en intervisie online gegeven, waaronder de ketencarrousel. Vanwege positieve feedback op deze digitale vorm, is besloten om in toekomst vast te houden aan een hybride vorm bij het aanbieden van nascholingen.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000" b="1" i="0" u="none" strike="noStrike" kern="1200" cap="none" spc="0" normalizeH="0" baseline="0" noProof="0" dirty="0" smtClean="0">
              <a:ln>
                <a:noFill/>
              </a:ln>
              <a:solidFill>
                <a:schemeClr val="tx1"/>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1" i="0" u="none" strike="noStrike" kern="1200" cap="none" spc="0" normalizeH="0" baseline="0" noProof="0" dirty="0" smtClean="0">
                <a:ln>
                  <a:noFill/>
                </a:ln>
                <a:solidFill>
                  <a:schemeClr val="tx1"/>
                </a:solidFill>
                <a:effectLst/>
                <a:uLnTx/>
                <a:uFillTx/>
                <a:latin typeface="Calibri"/>
                <a:ea typeface="+mn-ea"/>
                <a:cs typeface="+mn-cs"/>
              </a:rPr>
              <a:t>DM (Diabetes Mellitus)</a:t>
            </a:r>
          </a:p>
          <a:p>
            <a:pPr>
              <a:defRPr/>
            </a:pPr>
            <a:r>
              <a:rPr lang="nl-NL" sz="1000" dirty="0">
                <a:solidFill>
                  <a:prstClr val="black"/>
                </a:solidFill>
              </a:rPr>
              <a:t>In samenwerking met DZ en </a:t>
            </a:r>
            <a:r>
              <a:rPr lang="nl-NL" sz="1000" dirty="0" smtClean="0">
                <a:solidFill>
                  <a:prstClr val="black"/>
                </a:solidFill>
              </a:rPr>
              <a:t>de keten CVRM </a:t>
            </a:r>
            <a:r>
              <a:rPr lang="nl-NL" sz="1000" dirty="0">
                <a:solidFill>
                  <a:prstClr val="black"/>
                </a:solidFill>
              </a:rPr>
              <a:t>zijn er transmurale afspraken gemaakt  voor de </a:t>
            </a:r>
            <a:r>
              <a:rPr lang="nl-NL" sz="1000" dirty="0" smtClean="0">
                <a:solidFill>
                  <a:prstClr val="black"/>
                </a:solidFill>
              </a:rPr>
              <a:t>integratie </a:t>
            </a:r>
            <a:r>
              <a:rPr lang="nl-NL" sz="1000" dirty="0">
                <a:solidFill>
                  <a:prstClr val="black"/>
                </a:solidFill>
              </a:rPr>
              <a:t>van nieuwe antidiabetica (SGLT-2 en GLP-1) in bestaande zorg (vooruitlopend op internationale en landelijke richtlijnen</a:t>
            </a:r>
            <a:r>
              <a:rPr lang="nl-NL" sz="1000" dirty="0" smtClean="0">
                <a:solidFill>
                  <a:prstClr val="black"/>
                </a:solidFill>
              </a:rPr>
              <a:t>).</a:t>
            </a:r>
          </a:p>
          <a:p>
            <a:pPr>
              <a:defRPr/>
            </a:pPr>
            <a:endParaRPr lang="nl-NL" sz="1000" dirty="0" smtClean="0">
              <a:solidFill>
                <a:prstClr val="black"/>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000" b="1" smtClean="0">
                <a:solidFill>
                  <a:prstClr val="black"/>
                </a:solidFill>
                <a:latin typeface="Calibri"/>
              </a:rPr>
              <a:t>CVRM </a:t>
            </a:r>
            <a:r>
              <a:rPr lang="nl-NL" sz="1000" b="1" dirty="0">
                <a:solidFill>
                  <a:prstClr val="black"/>
                </a:solidFill>
                <a:latin typeface="Calibri"/>
              </a:rPr>
              <a:t>(Cardiovasculair risicomanagement)</a:t>
            </a:r>
          </a:p>
          <a:p>
            <a:pPr lvl="0">
              <a:defRPr/>
            </a:pPr>
            <a:r>
              <a:rPr lang="nl-NL" sz="1000" dirty="0">
                <a:solidFill>
                  <a:prstClr val="black"/>
                </a:solidFill>
                <a:latin typeface="Calibri"/>
              </a:rPr>
              <a:t>Het positieve project ‘Verpleegkundig Specialist op locatie’ heeft in 2021 vervolg gekregen en is een geïntegreerd onderdeel geworden van het CVRM zorgprogramma. </a:t>
            </a:r>
            <a:endParaRPr lang="nl-NL" sz="1000" dirty="0" smtClean="0">
              <a:solidFill>
                <a:prstClr val="black"/>
              </a:solidFill>
              <a:latin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000" b="1"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1" i="0" u="none" strike="noStrike" kern="1200" cap="none" spc="0" normalizeH="0" baseline="0" noProof="0" dirty="0" smtClean="0">
                <a:ln>
                  <a:noFill/>
                </a:ln>
                <a:solidFill>
                  <a:prstClr val="black"/>
                </a:solidFill>
                <a:effectLst/>
                <a:uLnTx/>
                <a:uFillTx/>
                <a:latin typeface="Calibri"/>
                <a:ea typeface="+mn-ea"/>
                <a:cs typeface="+mn-cs"/>
              </a:rPr>
              <a:t>COPD</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000" dirty="0" smtClean="0">
                <a:solidFill>
                  <a:prstClr val="black"/>
                </a:solidFill>
                <a:latin typeface="Calibri"/>
              </a:rPr>
              <a:t>Het jaar 2021 stond binnen COPD in het teken van het ondersteunen van praktijken bij het opstarten van spirometrie in een nog onzekere Corona-tijd. </a:t>
            </a:r>
            <a:endParaRPr kumimoji="0" lang="nl-NL" sz="1000" b="0" i="0" u="none" strike="noStrike" kern="1200" cap="none" spc="0" normalizeH="0" baseline="0" noProof="0" dirty="0" smtClean="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0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207160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E37326-B5A2-4D42-AC5D-9A3CB07E9A5A}" type="slidenum">
              <a:rPr kumimoji="0" lang="nl-NL" sz="45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nl-NL" sz="45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pic>
        <p:nvPicPr>
          <p:cNvPr id="3" name="Afbeelding 2">
            <a:hlinkClick r:id="rId2" action="ppaction://hlinksldjump"/>
          </p:cNvPr>
          <p:cNvPicPr>
            <a:picLocks noChangeAspect="1"/>
          </p:cNvPicPr>
          <p:nvPr/>
        </p:nvPicPr>
        <p:blipFill>
          <a:blip r:embed="rId3" cstate="print">
            <a:duotone>
              <a:prstClr val="black"/>
              <a:srgbClr val="003399">
                <a:tint val="45000"/>
                <a:satMod val="400000"/>
              </a:srgbClr>
            </a:duotone>
            <a:extLst>
              <a:ext uri="{28A0092B-C50C-407E-A947-70E740481C1C}">
                <a14:useLocalDpi xmlns:a14="http://schemas.microsoft.com/office/drawing/2010/main" val="0"/>
              </a:ext>
            </a:extLst>
          </a:blip>
          <a:stretch>
            <a:fillRect/>
          </a:stretch>
        </p:blipFill>
        <p:spPr>
          <a:xfrm>
            <a:off x="251520" y="388261"/>
            <a:ext cx="195486" cy="195486"/>
          </a:xfrm>
          <a:prstGeom prst="rect">
            <a:avLst/>
          </a:prstGeom>
          <a:noFill/>
          <a:ln>
            <a:noFill/>
          </a:ln>
        </p:spPr>
      </p:pic>
      <p:cxnSp>
        <p:nvCxnSpPr>
          <p:cNvPr id="6" name="Rechte verbindingslijn 5"/>
          <p:cNvCxnSpPr/>
          <p:nvPr/>
        </p:nvCxnSpPr>
        <p:spPr>
          <a:xfrm>
            <a:off x="132054" y="699542"/>
            <a:ext cx="8832434" cy="0"/>
          </a:xfrm>
          <a:prstGeom prst="line">
            <a:avLst/>
          </a:prstGeom>
          <a:ln w="12700">
            <a:solidFill>
              <a:srgbClr val="003399"/>
            </a:solidFill>
          </a:ln>
        </p:spPr>
        <p:style>
          <a:lnRef idx="1">
            <a:schemeClr val="accent1"/>
          </a:lnRef>
          <a:fillRef idx="0">
            <a:schemeClr val="accent1"/>
          </a:fillRef>
          <a:effectRef idx="0">
            <a:schemeClr val="accent1"/>
          </a:effectRef>
          <a:fontRef idx="minor">
            <a:schemeClr val="tx1"/>
          </a:fontRef>
        </p:style>
      </p:cxnSp>
      <p:sp>
        <p:nvSpPr>
          <p:cNvPr id="8" name="Rechthoek 7"/>
          <p:cNvSpPr/>
          <p:nvPr/>
        </p:nvSpPr>
        <p:spPr>
          <a:xfrm>
            <a:off x="611560" y="301338"/>
            <a:ext cx="2478820"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smtClean="0">
                <a:ln>
                  <a:noFill/>
                </a:ln>
                <a:solidFill>
                  <a:prstClr val="black"/>
                </a:solidFill>
                <a:effectLst/>
                <a:uLnTx/>
                <a:uFillTx/>
                <a:latin typeface="Calibri"/>
                <a:ea typeface="+mn-ea"/>
                <a:cs typeface="+mn-cs"/>
              </a:rPr>
              <a:t>HCDO: Ketenorganisatie</a:t>
            </a:r>
            <a:endParaRPr kumimoji="0" lang="nl-NL" sz="1800" b="1" i="0" u="none" strike="noStrike" kern="1200" cap="none" spc="0" normalizeH="0" baseline="0" noProof="0" dirty="0">
              <a:ln>
                <a:noFill/>
              </a:ln>
              <a:solidFill>
                <a:srgbClr val="FF0000"/>
              </a:solidFill>
              <a:effectLst/>
              <a:uLnTx/>
              <a:uFillTx/>
              <a:latin typeface="Calibri"/>
              <a:ea typeface="+mn-ea"/>
              <a:cs typeface="+mn-cs"/>
            </a:endParaRPr>
          </a:p>
        </p:txBody>
      </p:sp>
      <p:sp>
        <p:nvSpPr>
          <p:cNvPr id="12" name="Rechthoek 11"/>
          <p:cNvSpPr/>
          <p:nvPr/>
        </p:nvSpPr>
        <p:spPr>
          <a:xfrm>
            <a:off x="5868144" y="821448"/>
            <a:ext cx="2952328" cy="4247317"/>
          </a:xfrm>
          <a:prstGeom prst="rect">
            <a:avLst/>
          </a:prstGeom>
          <a:solidFill>
            <a:schemeClr val="bg1"/>
          </a:solidFill>
          <a:ln>
            <a:solidFill>
              <a:srgbClr val="009900"/>
            </a:solidFill>
          </a:ln>
        </p:spPr>
        <p:style>
          <a:lnRef idx="2">
            <a:schemeClr val="accent3"/>
          </a:lnRef>
          <a:fillRef idx="1">
            <a:schemeClr val="lt1"/>
          </a:fillRef>
          <a:effectRef idx="0">
            <a:schemeClr val="accent3"/>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1" u="none" strike="noStrike" kern="1200" cap="none" spc="0" normalizeH="0" baseline="0" noProof="0" dirty="0" smtClean="0">
                <a:ln>
                  <a:noFill/>
                </a:ln>
                <a:solidFill>
                  <a:schemeClr val="tx1"/>
                </a:solidFill>
                <a:effectLst/>
                <a:uLnTx/>
                <a:uFillTx/>
                <a:latin typeface="Calibri"/>
                <a:ea typeface="+mn-ea"/>
                <a:cs typeface="+mn-cs"/>
              </a:rPr>
              <a:t>Ouderenzorg</a:t>
            </a:r>
          </a:p>
          <a:p>
            <a:pPr lvl="0">
              <a:defRPr/>
            </a:pPr>
            <a:r>
              <a:rPr kumimoji="0" lang="nl-NL" sz="1000" b="0" i="0" u="none" strike="noStrike" kern="1200" cap="none" spc="0" normalizeH="0" baseline="0" noProof="0" dirty="0" smtClean="0">
                <a:ln>
                  <a:noFill/>
                </a:ln>
                <a:solidFill>
                  <a:schemeClr val="tx1"/>
                </a:solidFill>
                <a:effectLst/>
                <a:uLnTx/>
                <a:uFillTx/>
                <a:latin typeface="Calibri"/>
                <a:ea typeface="+mn-ea"/>
                <a:cs typeface="+mn-cs"/>
              </a:rPr>
              <a:t>In 2021</a:t>
            </a:r>
            <a:r>
              <a:rPr kumimoji="0" lang="nl-NL" sz="1000" b="0" i="0" u="none" strike="noStrike" kern="1200" cap="none" spc="0" normalizeH="0" noProof="0" dirty="0" smtClean="0">
                <a:ln>
                  <a:noFill/>
                </a:ln>
                <a:solidFill>
                  <a:schemeClr val="tx1"/>
                </a:solidFill>
                <a:effectLst/>
                <a:uLnTx/>
                <a:uFillTx/>
                <a:latin typeface="Calibri"/>
                <a:ea typeface="+mn-ea"/>
                <a:cs typeface="+mn-cs"/>
              </a:rPr>
              <a:t> is de samenwerking met de VVT </a:t>
            </a:r>
            <a:r>
              <a:rPr kumimoji="0" lang="nl-NL" sz="1000" b="0" i="0" u="none" strike="noStrike" kern="1200" cap="none" spc="0" normalizeH="0" baseline="0" noProof="0" dirty="0" smtClean="0">
                <a:ln>
                  <a:noFill/>
                </a:ln>
                <a:solidFill>
                  <a:schemeClr val="tx1"/>
                </a:solidFill>
                <a:effectLst/>
                <a:uLnTx/>
                <a:uFillTx/>
                <a:latin typeface="Calibri"/>
                <a:ea typeface="+mn-ea"/>
                <a:cs typeface="+mn-cs"/>
              </a:rPr>
              <a:t>(Verpleeg- en Verzorgingshuizen</a:t>
            </a:r>
            <a:r>
              <a:rPr kumimoji="0" lang="nl-NL" sz="1000" b="0" i="0" u="none" strike="noStrike" kern="1200" cap="none" spc="0" normalizeH="0" noProof="0" dirty="0" smtClean="0">
                <a:ln>
                  <a:noFill/>
                </a:ln>
                <a:solidFill>
                  <a:schemeClr val="tx1"/>
                </a:solidFill>
                <a:effectLst/>
                <a:uLnTx/>
                <a:uFillTx/>
                <a:latin typeface="Calibri"/>
                <a:ea typeface="+mn-ea"/>
                <a:cs typeface="+mn-cs"/>
              </a:rPr>
              <a:t> en Thuiszorg) verder geoptimaliseerd</a:t>
            </a:r>
            <a:r>
              <a:rPr kumimoji="0" lang="nl-NL" sz="1000" b="0" i="0" u="none" strike="noStrike" kern="1200" cap="none" spc="0" normalizeH="0" baseline="0" noProof="0" dirty="0" smtClean="0">
                <a:ln>
                  <a:noFill/>
                </a:ln>
                <a:solidFill>
                  <a:schemeClr val="tx1"/>
                </a:solidFill>
                <a:effectLst/>
                <a:uLnTx/>
                <a:uFillTx/>
                <a:latin typeface="Calibri"/>
                <a:ea typeface="+mn-ea"/>
                <a:cs typeface="+mn-cs"/>
              </a:rPr>
              <a:t>. </a:t>
            </a:r>
            <a:r>
              <a:rPr lang="nl-NL" sz="1000" dirty="0" smtClean="0">
                <a:solidFill>
                  <a:schemeClr val="tx1"/>
                </a:solidFill>
                <a:latin typeface="Calibri"/>
              </a:rPr>
              <a:t>De aanpak voor het </a:t>
            </a:r>
            <a:r>
              <a:rPr kumimoji="0" lang="nl-NL" sz="1000" b="0" i="0" u="none" strike="noStrike" kern="1200" cap="none" spc="0" normalizeH="0" baseline="0" noProof="0" dirty="0" smtClean="0">
                <a:ln>
                  <a:noFill/>
                </a:ln>
                <a:solidFill>
                  <a:schemeClr val="tx1"/>
                </a:solidFill>
                <a:effectLst/>
                <a:uLnTx/>
                <a:uFillTx/>
                <a:latin typeface="Calibri"/>
                <a:ea typeface="+mn-ea"/>
                <a:cs typeface="+mn-cs"/>
              </a:rPr>
              <a:t>Ambulant </a:t>
            </a:r>
            <a:r>
              <a:rPr kumimoji="0" lang="nl-NL" sz="1000" b="0" i="0" u="none" strike="noStrike" kern="1200" cap="none" spc="0" normalizeH="0" baseline="0" noProof="0" dirty="0">
                <a:ln>
                  <a:noFill/>
                </a:ln>
                <a:solidFill>
                  <a:schemeClr val="tx1"/>
                </a:solidFill>
                <a:effectLst/>
                <a:uLnTx/>
                <a:uFillTx/>
                <a:latin typeface="Calibri"/>
                <a:ea typeface="+mn-ea"/>
                <a:cs typeface="+mn-cs"/>
              </a:rPr>
              <a:t>Team Ouderen (ATO</a:t>
            </a:r>
            <a:r>
              <a:rPr kumimoji="0" lang="nl-NL" sz="1000" b="0" i="0" u="none" strike="noStrike" kern="1200" cap="none" spc="0" normalizeH="0" baseline="0" noProof="0" dirty="0" smtClean="0">
                <a:ln>
                  <a:noFill/>
                </a:ln>
                <a:solidFill>
                  <a:schemeClr val="tx1"/>
                </a:solidFill>
                <a:effectLst/>
                <a:uLnTx/>
                <a:uFillTx/>
                <a:latin typeface="Calibri"/>
                <a:ea typeface="+mn-ea"/>
                <a:cs typeface="+mn-cs"/>
              </a:rPr>
              <a:t>) voor de inzet van de Specialist</a:t>
            </a:r>
            <a:r>
              <a:rPr kumimoji="0" lang="nl-NL" sz="1000" b="0" i="0" u="none" strike="noStrike" kern="1200" cap="none" spc="0" normalizeH="0" noProof="0" dirty="0" smtClean="0">
                <a:ln>
                  <a:noFill/>
                </a:ln>
                <a:solidFill>
                  <a:schemeClr val="tx1"/>
                </a:solidFill>
                <a:effectLst/>
                <a:uLnTx/>
                <a:uFillTx/>
                <a:latin typeface="Calibri"/>
                <a:ea typeface="+mn-ea"/>
                <a:cs typeface="+mn-cs"/>
              </a:rPr>
              <a:t> Ouderengeneeskunde</a:t>
            </a:r>
            <a:r>
              <a:rPr lang="nl-NL" sz="1000" dirty="0">
                <a:solidFill>
                  <a:schemeClr val="tx1"/>
                </a:solidFill>
                <a:latin typeface="Calibri"/>
              </a:rPr>
              <a:t> </a:t>
            </a:r>
            <a:r>
              <a:rPr lang="nl-NL" sz="1000" dirty="0" smtClean="0">
                <a:solidFill>
                  <a:schemeClr val="tx1"/>
                </a:solidFill>
                <a:latin typeface="Calibri"/>
              </a:rPr>
              <a:t>(SO)</a:t>
            </a:r>
            <a:r>
              <a:rPr kumimoji="0" lang="nl-NL" sz="1000" b="0" i="0" u="none" strike="noStrike" kern="1200" cap="none" spc="0" normalizeH="0" noProof="0" dirty="0" smtClean="0">
                <a:ln>
                  <a:noFill/>
                </a:ln>
                <a:solidFill>
                  <a:schemeClr val="tx1"/>
                </a:solidFill>
                <a:effectLst/>
                <a:uLnTx/>
                <a:uFillTx/>
                <a:latin typeface="Calibri"/>
                <a:ea typeface="+mn-ea"/>
                <a:cs typeface="+mn-cs"/>
              </a:rPr>
              <a:t> staat klaar om in 2022 uitgerold te worden. </a:t>
            </a:r>
            <a:br>
              <a:rPr kumimoji="0" lang="nl-NL" sz="1000" b="0" i="0" u="none" strike="noStrike" kern="1200" cap="none" spc="0" normalizeH="0" noProof="0" dirty="0" smtClean="0">
                <a:ln>
                  <a:noFill/>
                </a:ln>
                <a:solidFill>
                  <a:schemeClr val="tx1"/>
                </a:solidFill>
                <a:effectLst/>
                <a:uLnTx/>
                <a:uFillTx/>
                <a:latin typeface="Calibri"/>
                <a:ea typeface="+mn-ea"/>
                <a:cs typeface="+mn-cs"/>
              </a:rPr>
            </a:br>
            <a:r>
              <a:rPr kumimoji="0" lang="nl-NL" sz="1000" b="0" i="0" u="none" strike="noStrike" kern="1200" cap="none" spc="0" normalizeH="0" noProof="0" dirty="0" smtClean="0">
                <a:ln>
                  <a:noFill/>
                </a:ln>
                <a:solidFill>
                  <a:schemeClr val="tx1"/>
                </a:solidFill>
                <a:effectLst/>
                <a:uLnTx/>
                <a:uFillTx/>
                <a:latin typeface="Calibri"/>
                <a:ea typeface="+mn-ea"/>
                <a:cs typeface="+mn-cs"/>
              </a:rPr>
              <a:t>Daarnaast is het project ‘Inzet regioverpleegkundige (RVP) voor de Spoedpost huisartsenzorg gestart’. Het doel is dat de RVP niet alleen inzetbaar is voor de circa 40 woonzorglocaties, maar ook om vragen vanuit de Thuiszorg en Spoedpost op te pakken. </a:t>
            </a:r>
            <a:r>
              <a:rPr lang="nl-NL" sz="1000" dirty="0">
                <a:solidFill>
                  <a:schemeClr val="tx1"/>
                </a:solidFill>
              </a:rPr>
              <a:t> </a:t>
            </a:r>
            <a:br>
              <a:rPr lang="nl-NL" sz="1000" dirty="0">
                <a:solidFill>
                  <a:schemeClr val="tx1"/>
                </a:solidFill>
              </a:rPr>
            </a:br>
            <a:r>
              <a:rPr lang="nl-NL" sz="1000" dirty="0" smtClean="0">
                <a:solidFill>
                  <a:schemeClr val="tx1"/>
                </a:solidFill>
              </a:rPr>
              <a:t>Ook is het gezamenlijk </a:t>
            </a:r>
            <a:r>
              <a:rPr lang="nl-NL" sz="1000" dirty="0">
                <a:solidFill>
                  <a:schemeClr val="tx1"/>
                </a:solidFill>
              </a:rPr>
              <a:t>opleiden van een VS voor de </a:t>
            </a:r>
            <a:r>
              <a:rPr lang="nl-NL" sz="1000" dirty="0" smtClean="0">
                <a:solidFill>
                  <a:schemeClr val="tx1"/>
                </a:solidFill>
              </a:rPr>
              <a:t>ouderenzorg is verkend. Per </a:t>
            </a:r>
            <a:r>
              <a:rPr lang="nl-NL" sz="1000" dirty="0">
                <a:solidFill>
                  <a:schemeClr val="tx1"/>
                </a:solidFill>
              </a:rPr>
              <a:t>1 september is </a:t>
            </a:r>
            <a:r>
              <a:rPr lang="nl-NL" sz="1000" dirty="0" smtClean="0">
                <a:solidFill>
                  <a:schemeClr val="tx1"/>
                </a:solidFill>
              </a:rPr>
              <a:t>er vanuit </a:t>
            </a:r>
            <a:r>
              <a:rPr lang="nl-NL" sz="1000" dirty="0" err="1" smtClean="0">
                <a:solidFill>
                  <a:schemeClr val="tx1"/>
                </a:solidFill>
              </a:rPr>
              <a:t>Carinova</a:t>
            </a:r>
            <a:r>
              <a:rPr lang="nl-NL" sz="1000" dirty="0" smtClean="0">
                <a:solidFill>
                  <a:schemeClr val="tx1"/>
                </a:solidFill>
              </a:rPr>
              <a:t> </a:t>
            </a:r>
            <a:r>
              <a:rPr lang="nl-NL" sz="1000" dirty="0">
                <a:solidFill>
                  <a:schemeClr val="tx1"/>
                </a:solidFill>
              </a:rPr>
              <a:t>een VS gestart </a:t>
            </a:r>
            <a:r>
              <a:rPr lang="nl-NL" sz="1000" dirty="0" smtClean="0">
                <a:solidFill>
                  <a:schemeClr val="tx1"/>
                </a:solidFill>
              </a:rPr>
              <a:t>bij </a:t>
            </a:r>
            <a:r>
              <a:rPr lang="nl-NL" sz="1000" dirty="0">
                <a:solidFill>
                  <a:schemeClr val="tx1"/>
                </a:solidFill>
              </a:rPr>
              <a:t>de Geriatrie in het DZ. </a:t>
            </a:r>
            <a:br>
              <a:rPr lang="nl-NL" sz="1000" dirty="0">
                <a:solidFill>
                  <a:schemeClr val="tx1"/>
                </a:solidFill>
              </a:rPr>
            </a:br>
            <a:r>
              <a:rPr lang="nl-NL" sz="1000" dirty="0" smtClean="0">
                <a:solidFill>
                  <a:schemeClr val="tx1"/>
                </a:solidFill>
              </a:rPr>
              <a:t>Sinds de implementatie van de Wzd op 1 januari 2020 heeft de  </a:t>
            </a:r>
            <a:r>
              <a:rPr lang="nl-NL" sz="1000" dirty="0" err="1">
                <a:solidFill>
                  <a:schemeClr val="tx1"/>
                </a:solidFill>
              </a:rPr>
              <a:t>ambulantisering</a:t>
            </a:r>
            <a:r>
              <a:rPr lang="nl-NL" sz="1000" dirty="0">
                <a:solidFill>
                  <a:schemeClr val="tx1"/>
                </a:solidFill>
              </a:rPr>
              <a:t> </a:t>
            </a:r>
            <a:r>
              <a:rPr lang="nl-NL" sz="1000" dirty="0" smtClean="0">
                <a:solidFill>
                  <a:schemeClr val="tx1"/>
                </a:solidFill>
              </a:rPr>
              <a:t>van deze wet onze aandacht. Onze regio is gekozen als één van de ‘</a:t>
            </a:r>
            <a:r>
              <a:rPr lang="nl-NL" sz="1000" dirty="0">
                <a:solidFill>
                  <a:schemeClr val="tx1"/>
                </a:solidFill>
              </a:rPr>
              <a:t>praktijktuinen’ vanuit VWS. </a:t>
            </a:r>
            <a:r>
              <a:rPr lang="nl-NL" sz="1000" dirty="0" smtClean="0">
                <a:solidFill>
                  <a:schemeClr val="tx1"/>
                </a:solidFill>
              </a:rPr>
              <a:t>Het hele project rondom de Wzd wordt gecoördineerd vanuit Salland United. </a:t>
            </a:r>
            <a:r>
              <a:rPr kumimoji="0" lang="nl-NL" sz="1000" b="0" i="0" u="none" strike="noStrike" kern="1200" cap="none" spc="0" normalizeH="0" baseline="0" noProof="0" dirty="0" smtClean="0">
                <a:ln>
                  <a:noFill/>
                </a:ln>
                <a:solidFill>
                  <a:schemeClr val="tx1"/>
                </a:solidFill>
                <a:effectLst/>
                <a:uLnTx/>
                <a:uFillTx/>
                <a:latin typeface="Calibri"/>
                <a:ea typeface="+mn-ea"/>
                <a:cs typeface="+mn-cs"/>
              </a:rPr>
              <a:t> </a:t>
            </a:r>
            <a:br>
              <a:rPr kumimoji="0" lang="nl-NL" sz="1000" b="0" i="0" u="none" strike="noStrike" kern="1200" cap="none" spc="0" normalizeH="0" baseline="0" noProof="0" dirty="0" smtClean="0">
                <a:ln>
                  <a:noFill/>
                </a:ln>
                <a:solidFill>
                  <a:schemeClr val="tx1"/>
                </a:solidFill>
                <a:effectLst/>
                <a:uLnTx/>
                <a:uFillTx/>
                <a:latin typeface="Calibri"/>
                <a:ea typeface="+mn-ea"/>
                <a:cs typeface="+mn-cs"/>
              </a:rPr>
            </a:br>
            <a:r>
              <a:rPr kumimoji="0" lang="nl-NL" sz="1000" b="0" i="0" u="none" strike="noStrike" kern="1200" cap="none" spc="0" normalizeH="0" baseline="0" noProof="0" dirty="0" smtClean="0">
                <a:ln>
                  <a:noFill/>
                </a:ln>
                <a:solidFill>
                  <a:schemeClr val="tx1"/>
                </a:solidFill>
                <a:effectLst/>
                <a:uLnTx/>
                <a:uFillTx/>
                <a:latin typeface="Calibri"/>
                <a:ea typeface="+mn-ea"/>
                <a:cs typeface="+mn-cs"/>
              </a:rPr>
              <a:t/>
            </a:r>
            <a:br>
              <a:rPr kumimoji="0" lang="nl-NL" sz="1000" b="0" i="0" u="none" strike="noStrike" kern="1200" cap="none" spc="0" normalizeH="0" baseline="0" noProof="0" dirty="0" smtClean="0">
                <a:ln>
                  <a:noFill/>
                </a:ln>
                <a:solidFill>
                  <a:schemeClr val="tx1"/>
                </a:solidFill>
                <a:effectLst/>
                <a:uLnTx/>
                <a:uFillTx/>
                <a:latin typeface="Calibri"/>
                <a:ea typeface="+mn-ea"/>
                <a:cs typeface="+mn-cs"/>
              </a:rPr>
            </a:br>
            <a:r>
              <a:rPr kumimoji="0" lang="nl-NL" sz="1000" b="0" i="0" u="none" strike="noStrike" kern="1200" cap="none" spc="0" normalizeH="0" baseline="0" noProof="0" dirty="0" smtClean="0">
                <a:ln>
                  <a:noFill/>
                </a:ln>
                <a:solidFill>
                  <a:schemeClr val="tx1"/>
                </a:solidFill>
                <a:effectLst/>
                <a:uLnTx/>
                <a:uFillTx/>
                <a:latin typeface="Calibri"/>
                <a:ea typeface="+mn-ea"/>
                <a:cs typeface="+mn-cs"/>
              </a:rPr>
              <a:t>Naast</a:t>
            </a:r>
            <a:r>
              <a:rPr kumimoji="0" lang="nl-NL" sz="1000" b="0" i="0" u="none" strike="noStrike" kern="1200" cap="none" spc="0" normalizeH="0" noProof="0" dirty="0" smtClean="0">
                <a:ln>
                  <a:noFill/>
                </a:ln>
                <a:solidFill>
                  <a:schemeClr val="tx1"/>
                </a:solidFill>
                <a:effectLst/>
                <a:uLnTx/>
                <a:uFillTx/>
                <a:latin typeface="Calibri"/>
                <a:ea typeface="+mn-ea"/>
                <a:cs typeface="+mn-cs"/>
              </a:rPr>
              <a:t> de samenwerking met de VVT is onze aandacht zeker ook uitgegaan naar de borging van de gestructureerde ouderenzorg </a:t>
            </a:r>
            <a:r>
              <a:rPr kumimoji="0" lang="nl-NL" sz="1000" b="0" i="0" u="none" strike="noStrike" kern="1200" cap="none" spc="0" normalizeH="0" noProof="0" dirty="0" err="1" smtClean="0">
                <a:ln>
                  <a:noFill/>
                </a:ln>
                <a:solidFill>
                  <a:schemeClr val="tx1"/>
                </a:solidFill>
                <a:effectLst/>
                <a:uLnTx/>
                <a:uFillTx/>
                <a:latin typeface="Calibri"/>
                <a:ea typeface="+mn-ea"/>
                <a:cs typeface="+mn-cs"/>
              </a:rPr>
              <a:t>binne</a:t>
            </a:r>
            <a:r>
              <a:rPr lang="nl-NL" sz="1000" dirty="0" smtClean="0">
                <a:solidFill>
                  <a:schemeClr val="tx1"/>
                </a:solidFill>
                <a:latin typeface="Calibri"/>
              </a:rPr>
              <a:t>n de praktijken</a:t>
            </a:r>
            <a:r>
              <a:rPr kumimoji="0" lang="nl-NL" sz="1000" b="0" i="0" u="none" strike="noStrike" kern="1200" cap="none" spc="0" normalizeH="0" noProof="0" dirty="0" smtClean="0">
                <a:ln>
                  <a:noFill/>
                </a:ln>
                <a:solidFill>
                  <a:schemeClr val="tx1"/>
                </a:solidFill>
                <a:effectLst/>
                <a:uLnTx/>
                <a:uFillTx/>
                <a:latin typeface="Calibri"/>
                <a:ea typeface="+mn-ea"/>
                <a:cs typeface="+mn-cs"/>
              </a:rPr>
              <a:t>. Ook dit jaar zijn er weer meer praktijken aangesloten.</a:t>
            </a:r>
          </a:p>
          <a:p>
            <a:pPr lvl="0">
              <a:defRPr/>
            </a:pPr>
            <a:endParaRPr lang="nl-NL" sz="1000" dirty="0">
              <a:solidFill>
                <a:schemeClr val="tx1"/>
              </a:solidFill>
              <a:latin typeface="Calibri"/>
            </a:endParaRPr>
          </a:p>
          <a:p>
            <a:pPr lvl="0">
              <a:defRPr/>
            </a:pPr>
            <a:r>
              <a:rPr kumimoji="0" lang="nl-NL" sz="1000" b="0" i="0" u="none" strike="noStrike" kern="1200" cap="none" spc="0" normalizeH="0" noProof="0" dirty="0" smtClean="0">
                <a:ln>
                  <a:noFill/>
                </a:ln>
                <a:solidFill>
                  <a:srgbClr val="00B050"/>
                </a:solidFill>
                <a:effectLst/>
                <a:uLnTx/>
                <a:uFillTx/>
                <a:latin typeface="Calibri"/>
                <a:ea typeface="+mn-ea"/>
                <a:cs typeface="+mn-cs"/>
              </a:rPr>
              <a:t> </a:t>
            </a:r>
            <a:endParaRPr kumimoji="0" lang="nl-NL" sz="1000" b="0" i="0" u="none" strike="noStrike" kern="1200" cap="none" spc="0" normalizeH="0" baseline="0" noProof="0" dirty="0">
              <a:ln>
                <a:noFill/>
              </a:ln>
              <a:solidFill>
                <a:srgbClr val="FF0000"/>
              </a:solidFill>
              <a:effectLst/>
              <a:uLnTx/>
              <a:uFillTx/>
              <a:latin typeface="Calibri"/>
              <a:ea typeface="+mn-ea"/>
              <a:cs typeface="+mn-cs"/>
            </a:endParaRPr>
          </a:p>
        </p:txBody>
      </p:sp>
      <p:sp>
        <p:nvSpPr>
          <p:cNvPr id="9" name="Rechthoek 8"/>
          <p:cNvSpPr/>
          <p:nvPr/>
        </p:nvSpPr>
        <p:spPr>
          <a:xfrm>
            <a:off x="132054" y="815338"/>
            <a:ext cx="5602418" cy="4247317"/>
          </a:xfrm>
          <a:prstGeom prst="rect">
            <a:avLst/>
          </a:prstGeom>
          <a:solidFill>
            <a:schemeClr val="bg1"/>
          </a:solidFill>
          <a:ln>
            <a:solidFill>
              <a:srgbClr val="009900"/>
            </a:solidFill>
          </a:ln>
        </p:spPr>
        <p:style>
          <a:lnRef idx="2">
            <a:schemeClr val="accent3"/>
          </a:lnRef>
          <a:fillRef idx="1">
            <a:schemeClr val="lt1"/>
          </a:fillRef>
          <a:effectRef idx="0">
            <a:schemeClr val="accent3"/>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1" i="0" u="none" strike="noStrike" kern="1200" cap="none" spc="0" normalizeH="0" baseline="0" noProof="0" dirty="0" smtClean="0">
                <a:ln>
                  <a:noFill/>
                </a:ln>
                <a:solidFill>
                  <a:schemeClr val="tx1"/>
                </a:solidFill>
                <a:effectLst/>
                <a:uLnTx/>
                <a:uFillTx/>
                <a:latin typeface="Calibri"/>
                <a:ea typeface="+mn-ea"/>
                <a:cs typeface="+mn-cs"/>
              </a:rPr>
              <a:t>GGZ</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1" i="1" u="none" strike="noStrike" kern="1200" cap="none" spc="0" normalizeH="0" baseline="0" noProof="0" dirty="0">
                <a:ln>
                  <a:noFill/>
                </a:ln>
                <a:solidFill>
                  <a:schemeClr val="tx1"/>
                </a:solidFill>
                <a:effectLst/>
                <a:uLnTx/>
                <a:uFillTx/>
                <a:latin typeface="Calibri"/>
                <a:ea typeface="+mn-ea"/>
                <a:cs typeface="+mn-cs"/>
              </a:rPr>
              <a:t>Consultatie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0" i="0" u="none" strike="noStrike" kern="1200" cap="none" spc="0" normalizeH="0" baseline="0" noProof="0" dirty="0" smtClean="0">
                <a:ln>
                  <a:noFill/>
                </a:ln>
                <a:solidFill>
                  <a:schemeClr val="tx1"/>
                </a:solidFill>
                <a:effectLst/>
                <a:uLnTx/>
                <a:uFillTx/>
                <a:latin typeface="Calibri"/>
                <a:ea typeface="+mn-ea"/>
                <a:cs typeface="+mn-cs"/>
              </a:rPr>
              <a:t>In 2021 zijn we gestart om voor de GGZ ook gebruik </a:t>
            </a:r>
            <a:r>
              <a:rPr kumimoji="0" lang="nl-NL" sz="1000" b="0" i="0" u="none" strike="noStrike" kern="1200" cap="none" spc="0" normalizeH="0" baseline="0" noProof="0" dirty="0">
                <a:ln>
                  <a:noFill/>
                </a:ln>
                <a:solidFill>
                  <a:schemeClr val="tx1"/>
                </a:solidFill>
                <a:effectLst/>
                <a:uLnTx/>
                <a:uFillTx/>
                <a:latin typeface="Calibri"/>
                <a:ea typeface="+mn-ea"/>
                <a:cs typeface="+mn-cs"/>
              </a:rPr>
              <a:t>te maken van </a:t>
            </a:r>
            <a:r>
              <a:rPr kumimoji="0" lang="nl-NL" sz="1000" b="0" i="0" u="none" strike="noStrike" kern="1200" cap="none" spc="0" normalizeH="0" baseline="0" noProof="0" dirty="0" err="1" smtClean="0">
                <a:ln>
                  <a:noFill/>
                </a:ln>
                <a:solidFill>
                  <a:schemeClr val="tx1"/>
                </a:solidFill>
                <a:effectLst/>
                <a:uLnTx/>
                <a:uFillTx/>
                <a:latin typeface="Calibri"/>
                <a:ea typeface="+mn-ea"/>
                <a:cs typeface="+mn-cs"/>
              </a:rPr>
              <a:t>Viplive</a:t>
            </a:r>
            <a:r>
              <a:rPr kumimoji="0" lang="nl-NL" sz="1000" b="0" i="0" u="none" strike="noStrike" kern="1200" cap="none" spc="0" normalizeH="0" baseline="0" noProof="0" dirty="0" smtClean="0">
                <a:ln>
                  <a:noFill/>
                </a:ln>
                <a:solidFill>
                  <a:schemeClr val="tx1"/>
                </a:solidFill>
                <a:effectLst/>
                <a:uLnTx/>
                <a:uFillTx/>
                <a:latin typeface="Calibri"/>
                <a:ea typeface="+mn-ea"/>
                <a:cs typeface="+mn-cs"/>
              </a:rPr>
              <a:t> </a:t>
            </a:r>
            <a:r>
              <a:rPr kumimoji="0" lang="nl-NL" sz="1000" b="0" i="0" u="none" strike="noStrike" kern="1200" cap="none" spc="0" normalizeH="0" baseline="0" noProof="0" dirty="0">
                <a:ln>
                  <a:noFill/>
                </a:ln>
                <a:solidFill>
                  <a:schemeClr val="tx1"/>
                </a:solidFill>
                <a:effectLst/>
                <a:uLnTx/>
                <a:uFillTx/>
                <a:latin typeface="Calibri"/>
                <a:ea typeface="+mn-ea"/>
                <a:cs typeface="+mn-cs"/>
              </a:rPr>
              <a:t>voor digitale consultatie van onze kaderarts GGZ en regionale GGZ aanbieders</a:t>
            </a:r>
            <a:r>
              <a:rPr kumimoji="0" lang="nl-NL" sz="1000" b="0" i="0" u="none" strike="noStrike" kern="1200" cap="none" spc="0" normalizeH="0" baseline="0" noProof="0" dirty="0" smtClean="0">
                <a:ln>
                  <a:noFill/>
                </a:ln>
                <a:solidFill>
                  <a:schemeClr val="tx1"/>
                </a:solidFill>
                <a:effectLst/>
                <a:uLnTx/>
                <a:uFillTx/>
                <a:latin typeface="Calibri"/>
                <a:ea typeface="+mn-ea"/>
                <a:cs typeface="+mn-cs"/>
              </a:rPr>
              <a:t>. Na de nodige</a:t>
            </a:r>
            <a:r>
              <a:rPr kumimoji="0" lang="nl-NL" sz="1000" b="0" i="0" u="none" strike="noStrike" kern="1200" cap="none" spc="0" normalizeH="0" noProof="0" dirty="0" smtClean="0">
                <a:ln>
                  <a:noFill/>
                </a:ln>
                <a:solidFill>
                  <a:schemeClr val="tx1"/>
                </a:solidFill>
                <a:effectLst/>
                <a:uLnTx/>
                <a:uFillTx/>
                <a:latin typeface="Calibri"/>
                <a:ea typeface="+mn-ea"/>
                <a:cs typeface="+mn-cs"/>
              </a:rPr>
              <a:t> hobbels, behorende bij een implementatie, is er een gestage stijging van consultaties in het tweede helft van 2021 zichtbaar. In totaal zijn er 68 consultaties in 2021 via </a:t>
            </a:r>
            <a:r>
              <a:rPr kumimoji="0" lang="nl-NL" sz="1000" b="0" i="0" u="none" strike="noStrike" kern="1200" cap="none" spc="0" normalizeH="0" noProof="0" dirty="0" err="1" smtClean="0">
                <a:ln>
                  <a:noFill/>
                </a:ln>
                <a:solidFill>
                  <a:schemeClr val="tx1"/>
                </a:solidFill>
                <a:effectLst/>
                <a:uLnTx/>
                <a:uFillTx/>
                <a:latin typeface="Calibri"/>
                <a:ea typeface="+mn-ea"/>
                <a:cs typeface="+mn-cs"/>
              </a:rPr>
              <a:t>Viplive</a:t>
            </a:r>
            <a:r>
              <a:rPr kumimoji="0" lang="nl-NL" sz="1000" b="0" i="0" u="none" strike="noStrike" kern="1200" cap="none" spc="0" normalizeH="0" noProof="0" dirty="0" smtClean="0">
                <a:ln>
                  <a:noFill/>
                </a:ln>
                <a:solidFill>
                  <a:schemeClr val="tx1"/>
                </a:solidFill>
                <a:effectLst/>
                <a:uLnTx/>
                <a:uFillTx/>
                <a:latin typeface="Calibri"/>
                <a:ea typeface="+mn-ea"/>
                <a:cs typeface="+mn-cs"/>
              </a:rPr>
              <a:t> gedaan. Verwachting is dat dit in 2022 verder toeneemt, nu het implementatieproces afgerond is.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l-NL" sz="1000" b="0" i="0" u="none" strike="noStrike" kern="1200" cap="none" spc="0" normalizeH="0" baseline="0" noProof="0" dirty="0">
              <a:ln>
                <a:noFill/>
              </a:ln>
              <a:solidFill>
                <a:schemeClr val="tx1"/>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1" i="1" u="none" strike="noStrike" kern="1200" cap="none" spc="0" normalizeH="0" baseline="0" noProof="0" dirty="0">
                <a:ln>
                  <a:noFill/>
                </a:ln>
                <a:solidFill>
                  <a:schemeClr val="tx1"/>
                </a:solidFill>
                <a:effectLst/>
                <a:uLnTx/>
                <a:uFillTx/>
                <a:latin typeface="Calibri"/>
                <a:ea typeface="+mn-ea"/>
                <a:cs typeface="+mn-cs"/>
              </a:rPr>
              <a:t>Werkgroepen Platform GGZ</a:t>
            </a:r>
          </a:p>
          <a:p>
            <a:pPr marL="0" marR="0" lvl="0" indent="0" algn="l" defTabSz="914400" rtl="0" eaLnBrk="1" fontAlgn="auto" latinLnBrk="0" hangingPunct="1">
              <a:lnSpc>
                <a:spcPct val="100000"/>
              </a:lnSpc>
              <a:spcBef>
                <a:spcPts val="0"/>
              </a:spcBef>
              <a:spcAft>
                <a:spcPts val="0"/>
              </a:spcAft>
              <a:buClrTx/>
              <a:buSzTx/>
              <a:buFontTx/>
              <a:buNone/>
              <a:tabLst/>
              <a:defRPr/>
            </a:pPr>
            <a:r>
              <a:rPr lang="nl-NL" sz="1000" dirty="0" smtClean="0">
                <a:solidFill>
                  <a:schemeClr val="tx1"/>
                </a:solidFill>
                <a:latin typeface="Calibri"/>
              </a:rPr>
              <a:t>In 2021 zijn we vanuit de HCDO weer actief geweest binnen het</a:t>
            </a:r>
            <a:r>
              <a:rPr kumimoji="0" lang="nl-NL" sz="1000" b="0" i="0" u="none" strike="noStrike" kern="1200" cap="none" spc="0" normalizeH="0" baseline="0" noProof="0" dirty="0" smtClean="0">
                <a:ln>
                  <a:noFill/>
                </a:ln>
                <a:solidFill>
                  <a:schemeClr val="tx1"/>
                </a:solidFill>
                <a:effectLst/>
                <a:uLnTx/>
                <a:uFillTx/>
                <a:latin typeface="Calibri"/>
                <a:ea typeface="+mn-ea"/>
                <a:cs typeface="+mn-cs"/>
              </a:rPr>
              <a:t> Platform</a:t>
            </a:r>
            <a:r>
              <a:rPr kumimoji="0" lang="nl-NL" sz="1000" b="0" i="0" u="none" strike="noStrike" kern="1200" cap="none" spc="0" normalizeH="0" noProof="0" dirty="0" smtClean="0">
                <a:ln>
                  <a:noFill/>
                </a:ln>
                <a:solidFill>
                  <a:schemeClr val="tx1"/>
                </a:solidFill>
                <a:effectLst/>
                <a:uLnTx/>
                <a:uFillTx/>
                <a:latin typeface="Calibri"/>
                <a:ea typeface="+mn-ea"/>
                <a:cs typeface="+mn-cs"/>
              </a:rPr>
              <a:t> GGZ, een </a:t>
            </a:r>
            <a:r>
              <a:rPr kumimoji="0" lang="nl-NL" sz="1000" b="0" i="0" u="none" strike="noStrike" kern="1200" cap="none" spc="0" normalizeH="0" baseline="0" noProof="0" dirty="0" smtClean="0">
                <a:ln>
                  <a:noFill/>
                </a:ln>
                <a:solidFill>
                  <a:schemeClr val="tx1"/>
                </a:solidFill>
                <a:effectLst/>
                <a:uLnTx/>
                <a:uFillTx/>
                <a:latin typeface="Calibri"/>
                <a:ea typeface="+mn-ea"/>
                <a:cs typeface="+mn-cs"/>
              </a:rPr>
              <a:t>samenwerkingsnetwerk met GGZ-ketenpartners</a:t>
            </a:r>
            <a:r>
              <a:rPr lang="nl-NL" sz="1000" dirty="0" smtClean="0">
                <a:solidFill>
                  <a:schemeClr val="tx1"/>
                </a:solidFill>
                <a:latin typeface="Calibri"/>
              </a:rPr>
              <a:t>. Hier binnen zijn er afgelopen jaar o.a.</a:t>
            </a:r>
            <a:r>
              <a:rPr kumimoji="0" lang="nl-NL" sz="1000" b="0" i="0" u="none" strike="noStrike" kern="1200" cap="none" spc="0" normalizeH="0" baseline="0" noProof="0" dirty="0" smtClean="0">
                <a:ln>
                  <a:noFill/>
                </a:ln>
                <a:solidFill>
                  <a:schemeClr val="tx1"/>
                </a:solidFill>
                <a:effectLst/>
                <a:uLnTx/>
                <a:uFillTx/>
                <a:latin typeface="Calibri"/>
                <a:ea typeface="+mn-ea"/>
                <a:cs typeface="+mn-cs"/>
              </a:rPr>
              <a:t> samenwerkingsafspraken</a:t>
            </a:r>
            <a:r>
              <a:rPr kumimoji="0" lang="nl-NL" sz="1000" b="0" i="0" u="none" strike="noStrike" kern="1200" cap="none" spc="0" normalizeH="0" noProof="0" dirty="0" smtClean="0">
                <a:ln>
                  <a:noFill/>
                </a:ln>
                <a:solidFill>
                  <a:schemeClr val="tx1"/>
                </a:solidFill>
                <a:effectLst/>
                <a:uLnTx/>
                <a:uFillTx/>
                <a:latin typeface="Calibri"/>
                <a:ea typeface="+mn-ea"/>
                <a:cs typeface="+mn-cs"/>
              </a:rPr>
              <a:t> gemaakt over Ernstig Psychiatrische patiënten (EPA) en eetstoornissen.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000" b="1" dirty="0" smtClean="0">
              <a:solidFill>
                <a:schemeClr val="tx1"/>
              </a:solidFill>
            </a:endParaRPr>
          </a:p>
          <a:p>
            <a:pPr>
              <a:defRPr/>
            </a:pPr>
            <a:r>
              <a:rPr lang="nl-NL" sz="1000" b="1" dirty="0" smtClean="0">
                <a:solidFill>
                  <a:schemeClr val="tx1"/>
                </a:solidFill>
              </a:rPr>
              <a:t>Jeugd GGZ</a:t>
            </a:r>
          </a:p>
          <a:p>
            <a:pPr>
              <a:defRPr/>
            </a:pPr>
            <a:r>
              <a:rPr lang="nl-NL" sz="1000" b="1" i="1" dirty="0" smtClean="0">
                <a:solidFill>
                  <a:schemeClr val="tx1"/>
                </a:solidFill>
              </a:rPr>
              <a:t>Afstemming en samenwerking Gemeente</a:t>
            </a:r>
            <a:endParaRPr lang="nl-NL" sz="1000" b="1" i="1" dirty="0">
              <a:solidFill>
                <a:schemeClr val="tx1"/>
              </a:solidFill>
            </a:endParaRPr>
          </a:p>
          <a:p>
            <a:pPr>
              <a:defRPr/>
            </a:pPr>
            <a:r>
              <a:rPr lang="nl-NL" sz="1000" dirty="0" smtClean="0">
                <a:solidFill>
                  <a:schemeClr val="tx1"/>
                </a:solidFill>
                <a:latin typeface="Calibri"/>
              </a:rPr>
              <a:t>In 2021 stond binnen de Jeugd GGZ de verbinding en samenwerking met de gemeente centraal. Hiervoor zijn 3 bijeenkomsten georganiseerd </a:t>
            </a:r>
            <a:r>
              <a:rPr lang="nl-NL" sz="1000" dirty="0">
                <a:solidFill>
                  <a:schemeClr val="tx1"/>
                </a:solidFill>
                <a:latin typeface="Calibri"/>
              </a:rPr>
              <a:t>in Deventer, Raalte en </a:t>
            </a:r>
            <a:r>
              <a:rPr lang="nl-NL" sz="1000" dirty="0" smtClean="0">
                <a:solidFill>
                  <a:schemeClr val="tx1"/>
                </a:solidFill>
                <a:latin typeface="Calibri"/>
              </a:rPr>
              <a:t>Olst-Wijhe, waar alle ketenpartners aanwezig waren; huisartsen</a:t>
            </a:r>
            <a:r>
              <a:rPr lang="nl-NL" sz="1000" dirty="0">
                <a:solidFill>
                  <a:schemeClr val="tx1"/>
                </a:solidFill>
                <a:latin typeface="Calibri"/>
              </a:rPr>
              <a:t>, POH-GGZ, medewerkers van Team Toegang </a:t>
            </a:r>
            <a:r>
              <a:rPr lang="nl-NL" sz="1000" dirty="0" smtClean="0">
                <a:solidFill>
                  <a:schemeClr val="tx1"/>
                </a:solidFill>
                <a:latin typeface="Calibri"/>
              </a:rPr>
              <a:t>Jeugd/CJG en de </a:t>
            </a:r>
            <a:r>
              <a:rPr lang="nl-NL" sz="1000" dirty="0">
                <a:solidFill>
                  <a:schemeClr val="tx1"/>
                </a:solidFill>
                <a:latin typeface="Calibri"/>
              </a:rPr>
              <a:t>betrokken gemeenten. </a:t>
            </a:r>
            <a:r>
              <a:rPr lang="nl-NL" sz="1000" dirty="0" smtClean="0">
                <a:solidFill>
                  <a:schemeClr val="tx1"/>
                </a:solidFill>
                <a:latin typeface="Calibri"/>
              </a:rPr>
              <a:t>Samenwerkingsafspraken zijn geëvalueerd en herijkt In 2022 wordt een </a:t>
            </a:r>
            <a:r>
              <a:rPr lang="nl-NL" sz="1000" dirty="0">
                <a:solidFill>
                  <a:schemeClr val="tx1"/>
                </a:solidFill>
                <a:latin typeface="Calibri"/>
              </a:rPr>
              <a:t>soortgelijke bijeenkomst in </a:t>
            </a:r>
            <a:r>
              <a:rPr lang="nl-NL" sz="1000" dirty="0" smtClean="0">
                <a:solidFill>
                  <a:schemeClr val="tx1"/>
                </a:solidFill>
                <a:latin typeface="Calibri"/>
              </a:rPr>
              <a:t>Voorst georganiseerd.  </a:t>
            </a:r>
          </a:p>
          <a:p>
            <a:pPr>
              <a:defRPr/>
            </a:pPr>
            <a:endParaRPr lang="nl-NL" sz="1000" dirty="0">
              <a:solidFill>
                <a:schemeClr val="tx1"/>
              </a:solidFill>
              <a:latin typeface="Calibri"/>
            </a:endParaRPr>
          </a:p>
          <a:p>
            <a:pPr>
              <a:defRPr/>
            </a:pPr>
            <a:r>
              <a:rPr lang="nl-NL" sz="1000" b="1" i="1" dirty="0" smtClean="0">
                <a:solidFill>
                  <a:schemeClr val="tx1"/>
                </a:solidFill>
                <a:latin typeface="Calibri"/>
              </a:rPr>
              <a:t>Jeugdconsulent in </a:t>
            </a:r>
            <a:r>
              <a:rPr lang="nl-NL" sz="1000" b="1" i="1" dirty="0" err="1" smtClean="0">
                <a:solidFill>
                  <a:schemeClr val="tx1"/>
                </a:solidFill>
                <a:latin typeface="Calibri"/>
              </a:rPr>
              <a:t>Viplive</a:t>
            </a:r>
            <a:endParaRPr lang="nl-NL" sz="1000" b="1" i="1" dirty="0" smtClean="0">
              <a:solidFill>
                <a:schemeClr val="tx1"/>
              </a:solidFill>
              <a:latin typeface="Calibri"/>
            </a:endParaRPr>
          </a:p>
          <a:p>
            <a:pPr>
              <a:defRPr/>
            </a:pPr>
            <a:r>
              <a:rPr lang="nl-NL" sz="1000" dirty="0" smtClean="0">
                <a:solidFill>
                  <a:schemeClr val="tx1"/>
                </a:solidFill>
                <a:latin typeface="Calibri"/>
              </a:rPr>
              <a:t>Naast de ketenzorg en GGZ, zij ook de jeugdconsulenten in 2021 gestart in </a:t>
            </a:r>
            <a:r>
              <a:rPr lang="nl-NL" sz="1000" dirty="0" err="1" smtClean="0">
                <a:solidFill>
                  <a:schemeClr val="tx1"/>
                </a:solidFill>
                <a:latin typeface="Calibri"/>
              </a:rPr>
              <a:t>Viplive</a:t>
            </a:r>
            <a:r>
              <a:rPr lang="nl-NL" sz="1000" dirty="0" smtClean="0">
                <a:solidFill>
                  <a:schemeClr val="tx1"/>
                </a:solidFill>
                <a:latin typeface="Calibri"/>
              </a:rPr>
              <a:t>. Aanleiding was het gebrek aan een beveiligd systeem waarin beide partijen (verwijzer als jeugdconsulent) goed konden communiceren. In 2021 is vooral veel energie gegaan naar het goed kunnen verwijzen en communiceren binnen </a:t>
            </a:r>
            <a:r>
              <a:rPr lang="nl-NL" sz="1000" dirty="0" err="1" smtClean="0">
                <a:solidFill>
                  <a:schemeClr val="tx1"/>
                </a:solidFill>
                <a:latin typeface="Calibri"/>
              </a:rPr>
              <a:t>Viplive</a:t>
            </a:r>
            <a:r>
              <a:rPr lang="nl-NL" sz="1000" dirty="0" smtClean="0">
                <a:solidFill>
                  <a:schemeClr val="tx1"/>
                </a:solidFill>
                <a:latin typeface="Calibri"/>
              </a:rPr>
              <a:t>. Verwachting is dat in 2022 dit geïntegreerd is binnen alle werkprocessen. </a:t>
            </a:r>
            <a:endParaRPr lang="nl-NL" sz="1000" dirty="0">
              <a:solidFill>
                <a:schemeClr val="tx1"/>
              </a:solidFill>
              <a:latin typeface="Calibri"/>
            </a:endParaRPr>
          </a:p>
        </p:txBody>
      </p:sp>
    </p:spTree>
    <p:extLst>
      <p:ext uri="{BB962C8B-B14F-4D97-AF65-F5344CB8AC3E}">
        <p14:creationId xmlns:p14="http://schemas.microsoft.com/office/powerpoint/2010/main" val="41413026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numm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E37326-B5A2-4D42-AC5D-9A3CB07E9A5A}" type="slidenum">
              <a:rPr kumimoji="0" lang="nl-NL" sz="45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nl-NL" sz="45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3" name="Afbeelding 2">
            <a:hlinkClick r:id="rId2" action="ppaction://hlinksldjump"/>
          </p:cNvPr>
          <p:cNvPicPr>
            <a:picLocks noChangeAspect="1"/>
          </p:cNvPicPr>
          <p:nvPr/>
        </p:nvPicPr>
        <p:blipFill>
          <a:blip r:embed="rId3" cstate="print">
            <a:duotone>
              <a:prstClr val="black"/>
              <a:srgbClr val="003399">
                <a:tint val="45000"/>
                <a:satMod val="400000"/>
              </a:srgbClr>
            </a:duotone>
            <a:extLst>
              <a:ext uri="{28A0092B-C50C-407E-A947-70E740481C1C}">
                <a14:useLocalDpi xmlns:a14="http://schemas.microsoft.com/office/drawing/2010/main" val="0"/>
              </a:ext>
            </a:extLst>
          </a:blip>
          <a:stretch>
            <a:fillRect/>
          </a:stretch>
        </p:blipFill>
        <p:spPr>
          <a:xfrm>
            <a:off x="620073" y="286666"/>
            <a:ext cx="195486" cy="195486"/>
          </a:xfrm>
          <a:prstGeom prst="rect">
            <a:avLst/>
          </a:prstGeom>
          <a:noFill/>
          <a:ln>
            <a:noFill/>
          </a:ln>
        </p:spPr>
      </p:pic>
      <p:cxnSp>
        <p:nvCxnSpPr>
          <p:cNvPr id="6" name="Rechte verbindingslijn 5"/>
          <p:cNvCxnSpPr/>
          <p:nvPr/>
        </p:nvCxnSpPr>
        <p:spPr>
          <a:xfrm>
            <a:off x="132054" y="699542"/>
            <a:ext cx="8832434" cy="0"/>
          </a:xfrm>
          <a:prstGeom prst="line">
            <a:avLst/>
          </a:prstGeom>
          <a:ln w="12700">
            <a:solidFill>
              <a:srgbClr val="003399"/>
            </a:solidFill>
          </a:ln>
        </p:spPr>
        <p:style>
          <a:lnRef idx="1">
            <a:schemeClr val="accent1"/>
          </a:lnRef>
          <a:fillRef idx="0">
            <a:schemeClr val="accent1"/>
          </a:fillRef>
          <a:effectRef idx="0">
            <a:schemeClr val="accent1"/>
          </a:effectRef>
          <a:fontRef idx="minor">
            <a:schemeClr val="tx1"/>
          </a:fontRef>
        </p:style>
      </p:cxnSp>
      <p:sp>
        <p:nvSpPr>
          <p:cNvPr id="8" name="Rechthoek 7"/>
          <p:cNvSpPr/>
          <p:nvPr/>
        </p:nvSpPr>
        <p:spPr>
          <a:xfrm>
            <a:off x="611560" y="330210"/>
            <a:ext cx="2173031" cy="369332"/>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800" b="1" i="0" u="none" strike="noStrike" kern="1200" cap="none" spc="0" normalizeH="0" baseline="0" noProof="0" dirty="0" smtClean="0">
                <a:ln>
                  <a:noFill/>
                </a:ln>
                <a:solidFill>
                  <a:prstClr val="black"/>
                </a:solidFill>
                <a:effectLst/>
                <a:uLnTx/>
                <a:uFillTx/>
                <a:latin typeface="Calibri"/>
                <a:ea typeface="+mn-ea"/>
                <a:cs typeface="+mn-cs"/>
              </a:rPr>
              <a:t>HCDO: de Spoedpost</a:t>
            </a:r>
            <a:endParaRPr kumimoji="0" lang="nl-NL" sz="1800" b="1" i="0" u="none" strike="noStrike" kern="1200" cap="none" spc="0" normalizeH="0" baseline="0" noProof="0" dirty="0">
              <a:ln>
                <a:noFill/>
              </a:ln>
              <a:solidFill>
                <a:srgbClr val="FF0000"/>
              </a:solidFill>
              <a:effectLst/>
              <a:uLnTx/>
              <a:uFillTx/>
              <a:latin typeface="Calibri"/>
              <a:ea typeface="+mn-ea"/>
              <a:cs typeface="+mn-cs"/>
            </a:endParaRPr>
          </a:p>
        </p:txBody>
      </p:sp>
      <p:sp>
        <p:nvSpPr>
          <p:cNvPr id="4" name="Rechthoek 3"/>
          <p:cNvSpPr/>
          <p:nvPr/>
        </p:nvSpPr>
        <p:spPr>
          <a:xfrm>
            <a:off x="611560" y="786465"/>
            <a:ext cx="7371287" cy="430887"/>
          </a:xfrm>
          <a:prstGeom prst="rect">
            <a:avLst/>
          </a:prstGeom>
          <a:noFill/>
          <a:ln>
            <a:noFill/>
          </a:ln>
        </p:spPr>
        <p:style>
          <a:lnRef idx="2">
            <a:schemeClr val="accent1"/>
          </a:lnRef>
          <a:fillRef idx="1">
            <a:schemeClr val="lt1"/>
          </a:fillRef>
          <a:effectRef idx="0">
            <a:schemeClr val="accent1"/>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100" b="0" i="0" u="none" strike="noStrike" kern="0" cap="none" spc="0" normalizeH="0" baseline="0" noProof="0" dirty="0" smtClean="0">
                <a:ln>
                  <a:noFill/>
                </a:ln>
                <a:solidFill>
                  <a:prstClr val="black"/>
                </a:solidFill>
                <a:effectLst/>
                <a:uLnTx/>
                <a:uFillTx/>
                <a:latin typeface="Calibri"/>
                <a:ea typeface="+mn-ea"/>
                <a:cs typeface="+mn-cs"/>
              </a:rPr>
              <a:t>De Spoedpost Huisartsenzorg verzorgt de spoedeisende huisartsenzorg buiten kantoortijden. Dit gebeurt in samenwerking met de SEH van het Deventer Ziekenhuis vanuit de Spoedpost Deventer. </a:t>
            </a:r>
          </a:p>
        </p:txBody>
      </p:sp>
      <p:sp>
        <p:nvSpPr>
          <p:cNvPr id="10" name="Rechthoek 9"/>
          <p:cNvSpPr/>
          <p:nvPr/>
        </p:nvSpPr>
        <p:spPr>
          <a:xfrm>
            <a:off x="6804248" y="330210"/>
            <a:ext cx="936475" cy="30777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400" b="1" i="1" u="none" strike="noStrike" kern="1200" cap="none" spc="0" normalizeH="0" baseline="0" noProof="0" smtClean="0">
                <a:ln>
                  <a:noFill/>
                </a:ln>
                <a:solidFill>
                  <a:prstClr val="black"/>
                </a:solidFill>
                <a:effectLst/>
                <a:uLnTx/>
                <a:uFillTx/>
                <a:latin typeface="Calibri"/>
                <a:ea typeface="+mn-ea"/>
                <a:cs typeface="+mn-cs"/>
              </a:rPr>
              <a:t>Algemeen</a:t>
            </a:r>
            <a:endParaRPr kumimoji="0" lang="nl-NL" sz="1400" b="1" i="1" u="none" strike="noStrike" kern="1200" cap="none" spc="0" normalizeH="0" baseline="0" noProof="0">
              <a:ln>
                <a:noFill/>
              </a:ln>
              <a:solidFill>
                <a:prstClr val="black"/>
              </a:solidFill>
              <a:effectLst/>
              <a:uLnTx/>
              <a:uFillTx/>
              <a:latin typeface="Calibri"/>
              <a:ea typeface="+mn-ea"/>
              <a:cs typeface="+mn-cs"/>
            </a:endParaRPr>
          </a:p>
        </p:txBody>
      </p:sp>
      <p:sp>
        <p:nvSpPr>
          <p:cNvPr id="11" name="Rechthoek 10"/>
          <p:cNvSpPr/>
          <p:nvPr/>
        </p:nvSpPr>
        <p:spPr>
          <a:xfrm>
            <a:off x="130150" y="1176495"/>
            <a:ext cx="4513858" cy="1631216"/>
          </a:xfrm>
          <a:prstGeom prst="rect">
            <a:avLst/>
          </a:prstGeom>
          <a:solidFill>
            <a:schemeClr val="bg1"/>
          </a:solidFill>
          <a:ln>
            <a:solidFill>
              <a:srgbClr val="009900"/>
            </a:solidFill>
          </a:ln>
        </p:spPr>
        <p:style>
          <a:lnRef idx="2">
            <a:schemeClr val="accent3"/>
          </a:lnRef>
          <a:fillRef idx="1">
            <a:schemeClr val="lt1"/>
          </a:fillRef>
          <a:effectRef idx="0">
            <a:schemeClr val="accent3"/>
          </a:effectRef>
          <a:fontRef idx="minor">
            <a:schemeClr val="dk1"/>
          </a:fontRef>
        </p:style>
        <p:txBody>
          <a:bodyPr wrap="square">
            <a:spAutoFit/>
          </a:bodyPr>
          <a:lstStyle/>
          <a:p>
            <a:pPr lvl="0">
              <a:defRPr/>
            </a:pPr>
            <a:r>
              <a:rPr lang="nl-NL" sz="1000" b="1" dirty="0">
                <a:solidFill>
                  <a:schemeClr val="tx1"/>
                </a:solidFill>
              </a:rPr>
              <a:t>COVID:</a:t>
            </a:r>
          </a:p>
          <a:p>
            <a:pPr lvl="0">
              <a:defRPr/>
            </a:pPr>
            <a:r>
              <a:rPr lang="nl-NL" sz="1000" dirty="0">
                <a:solidFill>
                  <a:schemeClr val="tx1"/>
                </a:solidFill>
              </a:rPr>
              <a:t>Net als in 2020 heeft COVID grote invloed gehad op de gang van zaken op de Spoedpost: </a:t>
            </a:r>
          </a:p>
          <a:p>
            <a:pPr marL="171450" lvl="0" indent="-171450">
              <a:buFontTx/>
              <a:buChar char="-"/>
              <a:defRPr/>
            </a:pPr>
            <a:r>
              <a:rPr lang="nl-NL" sz="1000" dirty="0">
                <a:solidFill>
                  <a:schemeClr val="tx1"/>
                </a:solidFill>
              </a:rPr>
              <a:t>Gescheiden patiëntenstromen zijn georganiseerd voor </a:t>
            </a:r>
            <a:r>
              <a:rPr lang="nl-NL" sz="1000" dirty="0" err="1">
                <a:solidFill>
                  <a:schemeClr val="tx1"/>
                </a:solidFill>
              </a:rPr>
              <a:t>Covid</a:t>
            </a:r>
            <a:r>
              <a:rPr lang="nl-NL" sz="1000" dirty="0">
                <a:solidFill>
                  <a:schemeClr val="tx1"/>
                </a:solidFill>
              </a:rPr>
              <a:t> en niet </a:t>
            </a:r>
            <a:r>
              <a:rPr lang="nl-NL" sz="1000" dirty="0" err="1">
                <a:solidFill>
                  <a:schemeClr val="tx1"/>
                </a:solidFill>
              </a:rPr>
              <a:t>Covid</a:t>
            </a:r>
            <a:r>
              <a:rPr lang="nl-NL" sz="1000" dirty="0">
                <a:solidFill>
                  <a:schemeClr val="tx1"/>
                </a:solidFill>
              </a:rPr>
              <a:t>. Een nieuwe, permanente achteringang heeft ervoor gezorgd dat patiëntenstromen patiëntvriendelijker te scheiden zijn. </a:t>
            </a:r>
          </a:p>
          <a:p>
            <a:pPr marL="171450" lvl="0" indent="-171450">
              <a:buFontTx/>
              <a:buChar char="-"/>
              <a:defRPr/>
            </a:pPr>
            <a:r>
              <a:rPr lang="nl-NL" sz="1000" dirty="0">
                <a:solidFill>
                  <a:schemeClr val="tx1"/>
                </a:solidFill>
              </a:rPr>
              <a:t>Spreekuurlocatie Raalte gedurende het gehele jaar gesloten</a:t>
            </a:r>
          </a:p>
          <a:p>
            <a:pPr marL="171450" lvl="0" indent="-171450">
              <a:buFontTx/>
              <a:buChar char="-"/>
              <a:defRPr/>
            </a:pPr>
            <a:r>
              <a:rPr lang="nl-NL" sz="1000" dirty="0">
                <a:solidFill>
                  <a:schemeClr val="tx1"/>
                </a:solidFill>
              </a:rPr>
              <a:t>Achterwachtdiensten voor huisartsen gedurende delen van het jaar</a:t>
            </a:r>
          </a:p>
          <a:p>
            <a:pPr marL="171450" lvl="0" indent="-171450">
              <a:buFontTx/>
              <a:buChar char="-"/>
              <a:defRPr/>
            </a:pPr>
            <a:r>
              <a:rPr lang="nl-NL" sz="1000" dirty="0">
                <a:solidFill>
                  <a:schemeClr val="tx1"/>
                </a:solidFill>
              </a:rPr>
              <a:t>Verhouding verrichtingen triageconsult, consult, visites gewijzigd. Er wordt nog steeds meer telefonisch </a:t>
            </a:r>
            <a:r>
              <a:rPr lang="nl-NL" sz="1000" dirty="0" smtClean="0">
                <a:solidFill>
                  <a:schemeClr val="tx1"/>
                </a:solidFill>
              </a:rPr>
              <a:t>afgehandeld.</a:t>
            </a:r>
            <a:endParaRPr kumimoji="0" lang="nl-NL" sz="1000" b="0" i="0" u="none" strike="noStrike" kern="1200" cap="none" spc="0" normalizeH="0" baseline="0" noProof="0" dirty="0" smtClean="0">
              <a:ln>
                <a:noFill/>
              </a:ln>
              <a:solidFill>
                <a:schemeClr val="tx1"/>
              </a:solidFill>
              <a:effectLst/>
              <a:uLnTx/>
              <a:uFillTx/>
              <a:latin typeface="Calibri"/>
            </a:endParaRPr>
          </a:p>
        </p:txBody>
      </p:sp>
      <p:sp>
        <p:nvSpPr>
          <p:cNvPr id="15" name="Rechthoek 14"/>
          <p:cNvSpPr/>
          <p:nvPr/>
        </p:nvSpPr>
        <p:spPr>
          <a:xfrm>
            <a:off x="127660" y="2870916"/>
            <a:ext cx="4511954" cy="707886"/>
          </a:xfrm>
          <a:prstGeom prst="rect">
            <a:avLst/>
          </a:prstGeom>
          <a:solidFill>
            <a:schemeClr val="bg1"/>
          </a:solidFill>
          <a:ln>
            <a:solidFill>
              <a:srgbClr val="009900"/>
            </a:solidFill>
          </a:ln>
        </p:spPr>
        <p:style>
          <a:lnRef idx="2">
            <a:schemeClr val="accent3"/>
          </a:lnRef>
          <a:fillRef idx="1">
            <a:schemeClr val="lt1"/>
          </a:fillRef>
          <a:effectRef idx="0">
            <a:schemeClr val="accent3"/>
          </a:effectRef>
          <a:fontRef idx="minor">
            <a:schemeClr val="dk1"/>
          </a:fontRef>
        </p:style>
        <p:txBody>
          <a:bodyPr wrap="square">
            <a:spAutoFit/>
          </a:bodyPr>
          <a:lstStyle/>
          <a:p>
            <a:pPr lvl="0">
              <a:defRPr/>
            </a:pPr>
            <a:r>
              <a:rPr kumimoji="0" lang="nl-NL" sz="1000" b="1" i="0" u="none" strike="noStrike" kern="1200" cap="none" spc="0" normalizeH="0" baseline="0" noProof="0" dirty="0" smtClean="0">
                <a:ln>
                  <a:noFill/>
                </a:ln>
                <a:solidFill>
                  <a:schemeClr val="tx1"/>
                </a:solidFill>
                <a:effectLst/>
                <a:uLnTx/>
                <a:uFillTx/>
                <a:latin typeface="Calibri"/>
                <a:ea typeface="+mn-ea"/>
                <a:cs typeface="+mn-cs"/>
              </a:rPr>
              <a:t>Regioverpleegkundige: </a:t>
            </a:r>
            <a:r>
              <a:rPr lang="nl-NL" sz="1000" noProof="0" dirty="0" smtClean="0">
                <a:solidFill>
                  <a:schemeClr val="tx1"/>
                </a:solidFill>
              </a:rPr>
              <a:t>H</a:t>
            </a:r>
            <a:r>
              <a:rPr lang="nl-NL" sz="1000" dirty="0" smtClean="0">
                <a:solidFill>
                  <a:schemeClr val="tx1"/>
                </a:solidFill>
              </a:rPr>
              <a:t>et </a:t>
            </a:r>
            <a:r>
              <a:rPr lang="nl-NL" sz="1000" dirty="0">
                <a:solidFill>
                  <a:schemeClr val="tx1"/>
                </a:solidFill>
              </a:rPr>
              <a:t>project ‘Inzet regioverpleegkundige (RVP) voor de Spoedpost huisartsenzorg gestart’. Het doel is dat de RVP niet alleen inzetbaar is voor de circa 40 woonzorglocaties, maar ook om vragen vanuit de Thuiszorg en Spoedpost op te pakken.  </a:t>
            </a:r>
            <a:endParaRPr kumimoji="0" lang="nl-NL" sz="1000" b="0" i="0" u="none" strike="noStrike" kern="1200" cap="none" spc="0" normalizeH="0" baseline="0" noProof="0" dirty="0">
              <a:ln>
                <a:noFill/>
              </a:ln>
              <a:solidFill>
                <a:schemeClr val="tx1"/>
              </a:solidFill>
              <a:effectLst/>
              <a:uLnTx/>
              <a:uFillTx/>
              <a:latin typeface="Calibri"/>
            </a:endParaRPr>
          </a:p>
        </p:txBody>
      </p:sp>
      <p:sp>
        <p:nvSpPr>
          <p:cNvPr id="19" name="Rechthoek 18"/>
          <p:cNvSpPr/>
          <p:nvPr/>
        </p:nvSpPr>
        <p:spPr>
          <a:xfrm>
            <a:off x="132054" y="3642008"/>
            <a:ext cx="4511954" cy="861774"/>
          </a:xfrm>
          <a:prstGeom prst="rect">
            <a:avLst/>
          </a:prstGeom>
          <a:solidFill>
            <a:schemeClr val="bg1"/>
          </a:solidFill>
          <a:ln>
            <a:solidFill>
              <a:srgbClr val="009900"/>
            </a:solidFill>
          </a:ln>
        </p:spPr>
        <p:style>
          <a:lnRef idx="2">
            <a:schemeClr val="accent3"/>
          </a:lnRef>
          <a:fillRef idx="1">
            <a:schemeClr val="lt1"/>
          </a:fillRef>
          <a:effectRef idx="0">
            <a:schemeClr val="accent3"/>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1" i="0" u="none" strike="noStrike" kern="1200" cap="none" spc="0" normalizeH="0" baseline="0" noProof="0" dirty="0" smtClean="0">
                <a:ln>
                  <a:noFill/>
                </a:ln>
                <a:solidFill>
                  <a:schemeClr val="tx1"/>
                </a:solidFill>
                <a:effectLst/>
                <a:uLnTx/>
                <a:uFillTx/>
                <a:latin typeface="Calibri"/>
                <a:ea typeface="+mn-ea"/>
                <a:cs typeface="+mn-cs"/>
              </a:rPr>
              <a:t>Professionaliseren</a:t>
            </a:r>
            <a:r>
              <a:rPr kumimoji="0" lang="nl-NL" sz="1000" b="1" i="0" u="none" strike="noStrike" kern="1200" cap="none" spc="0" normalizeH="0" noProof="0" dirty="0" smtClean="0">
                <a:ln>
                  <a:noFill/>
                </a:ln>
                <a:solidFill>
                  <a:schemeClr val="tx1"/>
                </a:solidFill>
                <a:effectLst/>
                <a:uLnTx/>
                <a:uFillTx/>
                <a:latin typeface="Calibri"/>
                <a:ea typeface="+mn-ea"/>
                <a:cs typeface="+mn-cs"/>
              </a:rPr>
              <a:t> auditoren/</a:t>
            </a:r>
            <a:r>
              <a:rPr kumimoji="0" lang="nl-NL" sz="1000" b="1" i="0" u="none" strike="noStrike" kern="1200" cap="none" spc="0" normalizeH="0" noProof="0" dirty="0" err="1" smtClean="0">
                <a:ln>
                  <a:noFill/>
                </a:ln>
                <a:solidFill>
                  <a:schemeClr val="tx1"/>
                </a:solidFill>
                <a:effectLst/>
                <a:uLnTx/>
                <a:uFillTx/>
                <a:latin typeface="Calibri"/>
                <a:ea typeface="+mn-ea"/>
                <a:cs typeface="+mn-cs"/>
              </a:rPr>
              <a:t>inwerkers</a:t>
            </a:r>
            <a:r>
              <a:rPr kumimoji="0" lang="nl-NL" sz="1000" b="1" i="0" u="none" strike="noStrike" kern="1200" cap="none" spc="0" normalizeH="0" noProof="0" dirty="0" smtClean="0">
                <a:ln>
                  <a:noFill/>
                </a:ln>
                <a:solidFill>
                  <a:schemeClr val="tx1"/>
                </a:solidFill>
                <a:effectLst/>
                <a:uLnTx/>
                <a:uFillTx/>
                <a:latin typeface="Calibri"/>
                <a:ea typeface="+mn-ea"/>
                <a:cs typeface="+mn-cs"/>
              </a:rPr>
              <a:t>: </a:t>
            </a:r>
            <a:r>
              <a:rPr kumimoji="0" lang="nl-NL" sz="1000" i="0" u="none" strike="noStrike" kern="1200" cap="none" spc="0" normalizeH="0" noProof="0" dirty="0" smtClean="0">
                <a:ln>
                  <a:noFill/>
                </a:ln>
                <a:solidFill>
                  <a:schemeClr val="tx1"/>
                </a:solidFill>
                <a:effectLst/>
                <a:uLnTx/>
                <a:uFillTx/>
                <a:latin typeface="Calibri"/>
                <a:ea typeface="+mn-ea"/>
                <a:cs typeface="+mn-cs"/>
              </a:rPr>
              <a:t>Audits zijn een belangrijk onderdeel van het beoordelen van de kwaliteit van de triage. </a:t>
            </a:r>
            <a:r>
              <a:rPr lang="nl-NL" sz="1000" dirty="0" smtClean="0">
                <a:solidFill>
                  <a:schemeClr val="tx1"/>
                </a:solidFill>
                <a:latin typeface="Calibri"/>
              </a:rPr>
              <a:t>Met de nieuwe functie auditor/</a:t>
            </a:r>
            <a:r>
              <a:rPr lang="nl-NL" sz="1000" dirty="0" err="1" smtClean="0">
                <a:solidFill>
                  <a:schemeClr val="tx1"/>
                </a:solidFill>
                <a:latin typeface="Calibri"/>
              </a:rPr>
              <a:t>inwerker</a:t>
            </a:r>
            <a:r>
              <a:rPr lang="nl-NL" sz="1000" dirty="0" smtClean="0">
                <a:solidFill>
                  <a:schemeClr val="tx1"/>
                </a:solidFill>
                <a:latin typeface="Calibri"/>
              </a:rPr>
              <a:t> </a:t>
            </a:r>
            <a:r>
              <a:rPr lang="nl-NL" sz="1000" dirty="0" err="1" smtClean="0">
                <a:solidFill>
                  <a:schemeClr val="tx1"/>
                </a:solidFill>
                <a:latin typeface="Calibri"/>
              </a:rPr>
              <a:t>ipv</a:t>
            </a:r>
            <a:r>
              <a:rPr lang="nl-NL" sz="1000" dirty="0" smtClean="0">
                <a:solidFill>
                  <a:schemeClr val="tx1"/>
                </a:solidFill>
                <a:latin typeface="Calibri"/>
              </a:rPr>
              <a:t> een extra taak van </a:t>
            </a:r>
            <a:r>
              <a:rPr lang="nl-NL" sz="1000" dirty="0" err="1" smtClean="0">
                <a:solidFill>
                  <a:schemeClr val="tx1"/>
                </a:solidFill>
                <a:latin typeface="Calibri"/>
              </a:rPr>
              <a:t>triagisten</a:t>
            </a:r>
            <a:r>
              <a:rPr lang="nl-NL" sz="1000" dirty="0" smtClean="0">
                <a:solidFill>
                  <a:schemeClr val="tx1"/>
                </a:solidFill>
                <a:latin typeface="Calibri"/>
              </a:rPr>
              <a:t> op basis van vrijwilligheid, zijn aan de hand van concrete competenties en een </a:t>
            </a:r>
            <a:r>
              <a:rPr lang="nl-NL" sz="1000" dirty="0" err="1" smtClean="0">
                <a:solidFill>
                  <a:schemeClr val="tx1"/>
                </a:solidFill>
                <a:latin typeface="Calibri"/>
              </a:rPr>
              <a:t>assesment</a:t>
            </a:r>
            <a:r>
              <a:rPr lang="nl-NL" sz="1000" dirty="0" smtClean="0">
                <a:solidFill>
                  <a:schemeClr val="tx1"/>
                </a:solidFill>
                <a:latin typeface="Calibri"/>
              </a:rPr>
              <a:t> </a:t>
            </a:r>
            <a:r>
              <a:rPr lang="nl-NL" sz="1000" dirty="0" err="1" smtClean="0">
                <a:solidFill>
                  <a:schemeClr val="tx1"/>
                </a:solidFill>
                <a:latin typeface="Calibri"/>
              </a:rPr>
              <a:t>triagisten</a:t>
            </a:r>
            <a:r>
              <a:rPr lang="nl-NL" sz="1000" dirty="0" smtClean="0">
                <a:solidFill>
                  <a:schemeClr val="tx1"/>
                </a:solidFill>
                <a:latin typeface="Calibri"/>
              </a:rPr>
              <a:t> aangenomen voor deze nieuwe functie. </a:t>
            </a:r>
            <a:endParaRPr kumimoji="0" lang="nl-NL" sz="1000" b="1" i="0" u="none" strike="noStrike" kern="1200" cap="none" spc="0" normalizeH="0" baseline="0" noProof="0" dirty="0" smtClean="0">
              <a:ln>
                <a:noFill/>
              </a:ln>
              <a:solidFill>
                <a:schemeClr val="tx1"/>
              </a:solidFill>
              <a:effectLst/>
              <a:uLnTx/>
              <a:uFillTx/>
              <a:latin typeface="Calibri"/>
            </a:endParaRPr>
          </a:p>
        </p:txBody>
      </p:sp>
      <p:sp>
        <p:nvSpPr>
          <p:cNvPr id="20" name="Rechthoek 19"/>
          <p:cNvSpPr/>
          <p:nvPr/>
        </p:nvSpPr>
        <p:spPr>
          <a:xfrm>
            <a:off x="132054" y="4550246"/>
            <a:ext cx="4507560" cy="553998"/>
          </a:xfrm>
          <a:prstGeom prst="rect">
            <a:avLst/>
          </a:prstGeom>
          <a:solidFill>
            <a:schemeClr val="bg1"/>
          </a:solidFill>
          <a:ln>
            <a:solidFill>
              <a:srgbClr val="009900"/>
            </a:solidFill>
          </a:ln>
        </p:spPr>
        <p:style>
          <a:lnRef idx="2">
            <a:schemeClr val="accent3"/>
          </a:lnRef>
          <a:fillRef idx="1">
            <a:schemeClr val="lt1"/>
          </a:fillRef>
          <a:effectRef idx="0">
            <a:schemeClr val="accent3"/>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1" i="0" u="none" strike="noStrike" kern="1200" cap="none" spc="0" normalizeH="0" baseline="0" noProof="0" dirty="0" smtClean="0">
                <a:ln>
                  <a:noFill/>
                </a:ln>
                <a:solidFill>
                  <a:schemeClr val="tx1"/>
                </a:solidFill>
                <a:effectLst/>
                <a:uLnTx/>
                <a:uFillTx/>
                <a:latin typeface="Calibri"/>
                <a:ea typeface="+mn-ea"/>
                <a:cs typeface="+mn-cs"/>
              </a:rPr>
              <a:t>Regietraining.</a:t>
            </a:r>
            <a:r>
              <a:rPr kumimoji="0" lang="nl-NL" sz="1000" b="1" i="0" u="none" strike="noStrike" kern="1200" cap="none" spc="0" normalizeH="0" noProof="0" dirty="0" smtClean="0">
                <a:ln>
                  <a:noFill/>
                </a:ln>
                <a:solidFill>
                  <a:schemeClr val="tx1"/>
                </a:solidFill>
                <a:effectLst/>
                <a:uLnTx/>
                <a:uFillTx/>
                <a:latin typeface="Calibri"/>
                <a:ea typeface="+mn-ea"/>
                <a:cs typeface="+mn-cs"/>
              </a:rPr>
              <a:t> </a:t>
            </a:r>
            <a:r>
              <a:rPr lang="nl-NL" sz="1000" noProof="0" dirty="0" smtClean="0">
                <a:solidFill>
                  <a:schemeClr val="tx1"/>
                </a:solidFill>
                <a:latin typeface="Calibri"/>
              </a:rPr>
              <a:t>De eerste training voor regieartsen is georganiseerd. Naast een digitale bijeenkomst is coaching on </a:t>
            </a:r>
            <a:r>
              <a:rPr lang="nl-NL" sz="1000" noProof="0" dirty="0" err="1" smtClean="0">
                <a:solidFill>
                  <a:schemeClr val="tx1"/>
                </a:solidFill>
                <a:latin typeface="Calibri"/>
              </a:rPr>
              <a:t>the</a:t>
            </a:r>
            <a:r>
              <a:rPr lang="nl-NL" sz="1000" noProof="0" dirty="0" smtClean="0">
                <a:solidFill>
                  <a:schemeClr val="tx1"/>
                </a:solidFill>
                <a:latin typeface="Calibri"/>
              </a:rPr>
              <a:t> job voor beginnende regieartsen onderdeel van de voorbereiding op het doen van regiediensten op de Spoedpost. </a:t>
            </a:r>
            <a:endParaRPr kumimoji="0" lang="nl-NL" sz="1000" b="0" i="0" u="none" strike="noStrike" kern="1200" cap="none" spc="0" normalizeH="0" baseline="0" noProof="0" dirty="0">
              <a:ln>
                <a:noFill/>
              </a:ln>
              <a:solidFill>
                <a:schemeClr val="tx1"/>
              </a:solidFill>
              <a:effectLst/>
              <a:uLnTx/>
              <a:uFillTx/>
              <a:latin typeface="Calibri"/>
            </a:endParaRPr>
          </a:p>
        </p:txBody>
      </p:sp>
      <p:sp>
        <p:nvSpPr>
          <p:cNvPr id="21" name="Rechthoek 20"/>
          <p:cNvSpPr/>
          <p:nvPr/>
        </p:nvSpPr>
        <p:spPr>
          <a:xfrm>
            <a:off x="4716016" y="1176495"/>
            <a:ext cx="4248472" cy="2092881"/>
          </a:xfrm>
          <a:prstGeom prst="rect">
            <a:avLst/>
          </a:prstGeom>
          <a:solidFill>
            <a:schemeClr val="bg1"/>
          </a:solidFill>
          <a:ln>
            <a:solidFill>
              <a:srgbClr val="009900"/>
            </a:solidFill>
          </a:ln>
        </p:spPr>
        <p:style>
          <a:lnRef idx="2">
            <a:schemeClr val="accent3"/>
          </a:lnRef>
          <a:fillRef idx="1">
            <a:schemeClr val="lt1"/>
          </a:fillRef>
          <a:effectRef idx="0">
            <a:schemeClr val="accent3"/>
          </a:effectRef>
          <a:fontRef idx="minor">
            <a:schemeClr val="dk1"/>
          </a:fontRef>
        </p:style>
        <p:txBody>
          <a:bodyPr wrap="square">
            <a:spAutoFit/>
          </a:bodyPr>
          <a:lstStyle/>
          <a:p>
            <a:r>
              <a:rPr lang="nl-NL" sz="1000" b="1" dirty="0">
                <a:solidFill>
                  <a:schemeClr val="tx1"/>
                </a:solidFill>
              </a:rPr>
              <a:t>Verbeteren telefonische </a:t>
            </a:r>
            <a:r>
              <a:rPr lang="nl-NL" sz="1000" b="1" dirty="0" smtClean="0">
                <a:solidFill>
                  <a:schemeClr val="tx1"/>
                </a:solidFill>
              </a:rPr>
              <a:t>bereikbaarheid: </a:t>
            </a:r>
            <a:r>
              <a:rPr lang="nl-NL" sz="1000" dirty="0" smtClean="0">
                <a:solidFill>
                  <a:schemeClr val="tx1"/>
                </a:solidFill>
              </a:rPr>
              <a:t>Door de beschikbaarheid van een nieuw telefoniedashboard is beter inzicht gekregen in de benodigde bezetting. Het dienstrooster is hier op aangepast.  De bezetting door de week is nu op orde. In de weekenden is het nog zoeken naar de balans tussen korte en langere diensten. Het nieuwe dashboard geeft ook beter inzicht in het individueel functioneren van </a:t>
            </a:r>
            <a:r>
              <a:rPr lang="nl-NL" sz="1000" dirty="0" err="1" smtClean="0">
                <a:solidFill>
                  <a:schemeClr val="tx1"/>
                </a:solidFill>
              </a:rPr>
              <a:t>triagisten</a:t>
            </a:r>
            <a:r>
              <a:rPr lang="nl-NL" sz="1000" dirty="0">
                <a:solidFill>
                  <a:schemeClr val="tx1"/>
                </a:solidFill>
              </a:rPr>
              <a:t>. Met de grootste uitschieters zijn verbetertrajecten besproken. De effecten zijn individueel wel zichtbaar maar nog onvoldoende</a:t>
            </a:r>
            <a:r>
              <a:rPr lang="nl-NL" sz="1000" dirty="0" smtClean="0">
                <a:solidFill>
                  <a:schemeClr val="tx1"/>
                </a:solidFill>
              </a:rPr>
              <a:t>. De individuele prestaties zijn vast onderdeel geworden van de jaargesprekken. In een werkgroep met </a:t>
            </a:r>
            <a:r>
              <a:rPr lang="nl-NL" sz="1000" dirty="0" err="1" smtClean="0">
                <a:solidFill>
                  <a:schemeClr val="tx1"/>
                </a:solidFill>
              </a:rPr>
              <a:t>triagisten</a:t>
            </a:r>
            <a:r>
              <a:rPr lang="nl-NL" sz="1000" dirty="0" smtClean="0">
                <a:solidFill>
                  <a:schemeClr val="tx1"/>
                </a:solidFill>
              </a:rPr>
              <a:t> zijn verschillende aspecten die van invloed zijn op de bereikbaarheid besproken waarna acties zijn uitgezet. De bereikbaarheid en wat er verwacht wordt van een </a:t>
            </a:r>
            <a:r>
              <a:rPr lang="nl-NL" sz="1000" dirty="0" err="1" smtClean="0">
                <a:solidFill>
                  <a:schemeClr val="tx1"/>
                </a:solidFill>
              </a:rPr>
              <a:t>triagist</a:t>
            </a:r>
            <a:r>
              <a:rPr lang="nl-NL" sz="1000" dirty="0" smtClean="0">
                <a:solidFill>
                  <a:schemeClr val="tx1"/>
                </a:solidFill>
              </a:rPr>
              <a:t> zijn een terugkerend punt op het werkoverleg. De bereikbaarheid is hierdoor zeker verbeterd. </a:t>
            </a:r>
            <a:endParaRPr kumimoji="0" lang="nl-NL" sz="1000" b="0" i="0" u="none" strike="noStrike" kern="1200" cap="none" spc="0" normalizeH="0" baseline="0" noProof="0" dirty="0" smtClean="0">
              <a:ln>
                <a:noFill/>
              </a:ln>
              <a:solidFill>
                <a:schemeClr val="tx1"/>
              </a:solidFill>
              <a:effectLst/>
              <a:uLnTx/>
              <a:uFillTx/>
              <a:latin typeface="Calibri"/>
            </a:endParaRPr>
          </a:p>
        </p:txBody>
      </p:sp>
      <p:sp>
        <p:nvSpPr>
          <p:cNvPr id="22" name="Rechthoek 21"/>
          <p:cNvSpPr/>
          <p:nvPr/>
        </p:nvSpPr>
        <p:spPr>
          <a:xfrm>
            <a:off x="4716016" y="3316329"/>
            <a:ext cx="4248472" cy="1169551"/>
          </a:xfrm>
          <a:prstGeom prst="rect">
            <a:avLst/>
          </a:prstGeom>
          <a:solidFill>
            <a:schemeClr val="bg1"/>
          </a:solidFill>
          <a:ln>
            <a:solidFill>
              <a:srgbClr val="009900"/>
            </a:solidFill>
          </a:ln>
        </p:spPr>
        <p:style>
          <a:lnRef idx="2">
            <a:schemeClr val="accent3"/>
          </a:lnRef>
          <a:fillRef idx="1">
            <a:schemeClr val="lt1"/>
          </a:fillRef>
          <a:effectRef idx="0">
            <a:schemeClr val="accent3"/>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1" i="0" u="none" strike="noStrike" kern="1200" cap="none" spc="0" normalizeH="0" baseline="0" noProof="0" dirty="0" err="1" smtClean="0">
                <a:ln>
                  <a:noFill/>
                </a:ln>
                <a:solidFill>
                  <a:schemeClr val="tx1"/>
                </a:solidFill>
                <a:effectLst/>
                <a:uLnTx/>
                <a:uFillTx/>
                <a:latin typeface="Calibri"/>
                <a:ea typeface="+mn-ea"/>
                <a:cs typeface="+mn-cs"/>
              </a:rPr>
              <a:t>Kwartaalurensystematiek</a:t>
            </a:r>
            <a:r>
              <a:rPr lang="nl-NL" sz="1000" b="1" dirty="0" smtClean="0">
                <a:solidFill>
                  <a:schemeClr val="tx1"/>
                </a:solidFill>
                <a:latin typeface="Calibri"/>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i="0" u="none" strike="noStrike" kern="1200" cap="none" spc="0" normalizeH="0" baseline="0" noProof="0" dirty="0" smtClean="0">
                <a:ln>
                  <a:noFill/>
                </a:ln>
                <a:solidFill>
                  <a:schemeClr val="tx1"/>
                </a:solidFill>
                <a:effectLst/>
                <a:uLnTx/>
                <a:uFillTx/>
                <a:latin typeface="Calibri"/>
                <a:ea typeface="+mn-ea"/>
                <a:cs typeface="+mn-cs"/>
              </a:rPr>
              <a:t>Vanaf</a:t>
            </a:r>
            <a:r>
              <a:rPr kumimoji="0" lang="nl-NL" sz="1000" i="0" u="none" strike="noStrike" kern="1200" cap="none" spc="0" normalizeH="0" noProof="0" dirty="0" smtClean="0">
                <a:ln>
                  <a:noFill/>
                </a:ln>
                <a:solidFill>
                  <a:schemeClr val="tx1"/>
                </a:solidFill>
                <a:effectLst/>
                <a:uLnTx/>
                <a:uFillTx/>
                <a:latin typeface="Calibri"/>
                <a:ea typeface="+mn-ea"/>
                <a:cs typeface="+mn-cs"/>
              </a:rPr>
              <a:t> april 2021 wordt gewerkt met een </a:t>
            </a:r>
            <a:r>
              <a:rPr kumimoji="0" lang="nl-NL" sz="1000" i="0" u="none" strike="noStrike" kern="1200" cap="none" spc="0" normalizeH="0" noProof="0" dirty="0" err="1" smtClean="0">
                <a:ln>
                  <a:noFill/>
                </a:ln>
                <a:solidFill>
                  <a:schemeClr val="tx1"/>
                </a:solidFill>
                <a:effectLst/>
                <a:uLnTx/>
                <a:uFillTx/>
                <a:latin typeface="Calibri"/>
                <a:ea typeface="+mn-ea"/>
                <a:cs typeface="+mn-cs"/>
              </a:rPr>
              <a:t>kwartaalurensystematiek</a:t>
            </a:r>
            <a:r>
              <a:rPr kumimoji="0" lang="nl-NL" sz="1000" i="0" u="none" strike="noStrike" kern="1200" cap="none" spc="0" normalizeH="0" noProof="0" dirty="0" smtClean="0">
                <a:ln>
                  <a:noFill/>
                </a:ln>
                <a:solidFill>
                  <a:schemeClr val="tx1"/>
                </a:solidFill>
                <a:effectLst/>
                <a:uLnTx/>
                <a:uFillTx/>
                <a:latin typeface="Calibri"/>
                <a:ea typeface="+mn-ea"/>
                <a:cs typeface="+mn-cs"/>
              </a:rPr>
              <a:t>. </a:t>
            </a:r>
            <a:r>
              <a:rPr kumimoji="0" lang="nl-NL" sz="1000" i="0" u="none" strike="noStrike" kern="1200" cap="none" spc="0" normalizeH="0" noProof="0" dirty="0" err="1" smtClean="0">
                <a:ln>
                  <a:noFill/>
                </a:ln>
                <a:solidFill>
                  <a:schemeClr val="tx1"/>
                </a:solidFill>
                <a:effectLst/>
                <a:uLnTx/>
                <a:uFillTx/>
                <a:latin typeface="Calibri"/>
                <a:ea typeface="+mn-ea"/>
                <a:cs typeface="+mn-cs"/>
              </a:rPr>
              <a:t>Triagisten</a:t>
            </a:r>
            <a:r>
              <a:rPr kumimoji="0" lang="nl-NL" sz="1000" i="0" u="none" strike="noStrike" kern="1200" cap="none" spc="0" normalizeH="0" noProof="0" dirty="0" smtClean="0">
                <a:ln>
                  <a:noFill/>
                </a:ln>
                <a:solidFill>
                  <a:schemeClr val="tx1"/>
                </a:solidFill>
                <a:effectLst/>
                <a:uLnTx/>
                <a:uFillTx/>
                <a:latin typeface="Calibri"/>
                <a:ea typeface="+mn-ea"/>
                <a:cs typeface="+mn-cs"/>
              </a:rPr>
              <a:t> met grote min-max contracten hebben een contract met vaste uren gekregen. Per kwartaal worden </a:t>
            </a:r>
            <a:r>
              <a:rPr kumimoji="0" lang="nl-NL" sz="1000" i="0" u="none" strike="noStrike" kern="1200" cap="none" spc="0" normalizeH="0" noProof="0" dirty="0" err="1" smtClean="0">
                <a:ln>
                  <a:noFill/>
                </a:ln>
                <a:solidFill>
                  <a:schemeClr val="tx1"/>
                </a:solidFill>
                <a:effectLst/>
                <a:uLnTx/>
                <a:uFillTx/>
                <a:latin typeface="Calibri"/>
                <a:ea typeface="+mn-ea"/>
                <a:cs typeface="+mn-cs"/>
              </a:rPr>
              <a:t>meeruren</a:t>
            </a:r>
            <a:r>
              <a:rPr kumimoji="0" lang="nl-NL" sz="1000" i="0" u="none" strike="noStrike" kern="1200" cap="none" spc="0" normalizeH="0" noProof="0" dirty="0" smtClean="0">
                <a:ln>
                  <a:noFill/>
                </a:ln>
                <a:solidFill>
                  <a:schemeClr val="tx1"/>
                </a:solidFill>
                <a:effectLst/>
                <a:uLnTx/>
                <a:uFillTx/>
                <a:latin typeface="Calibri"/>
                <a:ea typeface="+mn-ea"/>
                <a:cs typeface="+mn-cs"/>
              </a:rPr>
              <a:t> verrekend inclusief vakantie over </a:t>
            </a:r>
            <a:r>
              <a:rPr kumimoji="0" lang="nl-NL" sz="1000" i="0" u="none" strike="noStrike" kern="1200" cap="none" spc="0" normalizeH="0" noProof="0" dirty="0" err="1" smtClean="0">
                <a:ln>
                  <a:noFill/>
                </a:ln>
                <a:solidFill>
                  <a:schemeClr val="tx1"/>
                </a:solidFill>
                <a:effectLst/>
                <a:uLnTx/>
                <a:uFillTx/>
                <a:latin typeface="Calibri"/>
                <a:ea typeface="+mn-ea"/>
                <a:cs typeface="+mn-cs"/>
              </a:rPr>
              <a:t>meeruren</a:t>
            </a:r>
            <a:r>
              <a:rPr kumimoji="0" lang="nl-NL" sz="1000" i="0" u="none" strike="noStrike" kern="1200" cap="none" spc="0" normalizeH="0" noProof="0" dirty="0" smtClean="0">
                <a:ln>
                  <a:noFill/>
                </a:ln>
                <a:solidFill>
                  <a:schemeClr val="tx1"/>
                </a:solidFill>
                <a:effectLst/>
                <a:uLnTx/>
                <a:uFillTx/>
                <a:latin typeface="Calibri"/>
                <a:ea typeface="+mn-ea"/>
                <a:cs typeface="+mn-cs"/>
              </a:rPr>
              <a:t>. Hiermee heeft de </a:t>
            </a:r>
            <a:r>
              <a:rPr kumimoji="0" lang="nl-NL" sz="1000" i="0" u="none" strike="noStrike" kern="1200" cap="none" spc="0" normalizeH="0" noProof="0" dirty="0" err="1" smtClean="0">
                <a:ln>
                  <a:noFill/>
                </a:ln>
                <a:solidFill>
                  <a:schemeClr val="tx1"/>
                </a:solidFill>
                <a:effectLst/>
                <a:uLnTx/>
                <a:uFillTx/>
                <a:latin typeface="Calibri"/>
                <a:ea typeface="+mn-ea"/>
                <a:cs typeface="+mn-cs"/>
              </a:rPr>
              <a:t>triagist</a:t>
            </a:r>
            <a:r>
              <a:rPr kumimoji="0" lang="nl-NL" sz="1000" i="0" u="none" strike="noStrike" kern="1200" cap="none" spc="0" normalizeH="0" noProof="0" dirty="0" smtClean="0">
                <a:ln>
                  <a:noFill/>
                </a:ln>
                <a:solidFill>
                  <a:schemeClr val="tx1"/>
                </a:solidFill>
                <a:effectLst/>
                <a:uLnTx/>
                <a:uFillTx/>
                <a:latin typeface="Calibri"/>
                <a:ea typeface="+mn-ea"/>
                <a:cs typeface="+mn-cs"/>
              </a:rPr>
              <a:t> een constanter salaris en loopt het verlofsaldo minder hard op en kan over de maanden heen gemiddeld geroosterd worden. In 2022 wordt </a:t>
            </a:r>
            <a:r>
              <a:rPr kumimoji="0" lang="nl-NL" sz="1000" i="0" u="none" strike="noStrike" kern="1200" cap="none" spc="0" normalizeH="0" noProof="0" dirty="0" err="1" smtClean="0">
                <a:ln>
                  <a:noFill/>
                </a:ln>
                <a:solidFill>
                  <a:schemeClr val="tx1"/>
                </a:solidFill>
                <a:effectLst/>
                <a:uLnTx/>
                <a:uFillTx/>
                <a:latin typeface="Calibri"/>
                <a:ea typeface="+mn-ea"/>
                <a:cs typeface="+mn-cs"/>
              </a:rPr>
              <a:t>geëvalueer</a:t>
            </a:r>
            <a:r>
              <a:rPr lang="nl-NL" sz="1000" dirty="0" smtClean="0">
                <a:solidFill>
                  <a:schemeClr val="tx1"/>
                </a:solidFill>
                <a:latin typeface="Calibri"/>
              </a:rPr>
              <a:t>d of de systematiek het gewenste effect heeft. </a:t>
            </a:r>
            <a:endParaRPr kumimoji="0" lang="nl-NL" sz="1000" i="0" u="none" strike="noStrike" kern="1200" cap="none" spc="0" normalizeH="0" baseline="0" noProof="0" dirty="0">
              <a:ln>
                <a:noFill/>
              </a:ln>
              <a:solidFill>
                <a:schemeClr val="tx1"/>
              </a:solidFill>
              <a:effectLst/>
              <a:uLnTx/>
              <a:uFillTx/>
              <a:latin typeface="Calibri"/>
            </a:endParaRPr>
          </a:p>
        </p:txBody>
      </p:sp>
      <p:sp>
        <p:nvSpPr>
          <p:cNvPr id="23" name="Rechthoek 22"/>
          <p:cNvSpPr/>
          <p:nvPr/>
        </p:nvSpPr>
        <p:spPr>
          <a:xfrm>
            <a:off x="4716016" y="4550246"/>
            <a:ext cx="4320480" cy="553998"/>
          </a:xfrm>
          <a:prstGeom prst="rect">
            <a:avLst/>
          </a:prstGeom>
          <a:solidFill>
            <a:schemeClr val="bg1"/>
          </a:solidFill>
          <a:ln>
            <a:solidFill>
              <a:srgbClr val="009900"/>
            </a:solidFill>
          </a:ln>
        </p:spPr>
        <p:style>
          <a:lnRef idx="2">
            <a:schemeClr val="accent3"/>
          </a:lnRef>
          <a:fillRef idx="1">
            <a:schemeClr val="lt1"/>
          </a:fillRef>
          <a:effectRef idx="0">
            <a:schemeClr val="accent3"/>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l-NL" sz="1000" b="1" i="0" u="none" strike="noStrike" kern="1200" cap="none" spc="0" normalizeH="0" baseline="0" noProof="0" dirty="0" err="1" smtClean="0">
                <a:ln>
                  <a:noFill/>
                </a:ln>
                <a:solidFill>
                  <a:schemeClr val="tx1"/>
                </a:solidFill>
                <a:effectLst/>
                <a:uLnTx/>
                <a:uFillTx/>
                <a:latin typeface="Calibri"/>
                <a:ea typeface="+mn-ea"/>
                <a:cs typeface="+mn-cs"/>
              </a:rPr>
              <a:t>Lean</a:t>
            </a:r>
            <a:r>
              <a:rPr kumimoji="0" lang="nl-NL" sz="1000" b="1" i="0" u="none" strike="noStrike" kern="1200" cap="none" spc="0" normalizeH="0" noProof="0" dirty="0" smtClean="0">
                <a:ln>
                  <a:noFill/>
                </a:ln>
                <a:solidFill>
                  <a:schemeClr val="tx1"/>
                </a:solidFill>
                <a:effectLst/>
                <a:uLnTx/>
                <a:uFillTx/>
                <a:latin typeface="Calibri"/>
                <a:ea typeface="+mn-ea"/>
                <a:cs typeface="+mn-cs"/>
              </a:rPr>
              <a:t> werken:</a:t>
            </a:r>
            <a:r>
              <a:rPr kumimoji="0" lang="nl-NL" sz="1000" i="0" u="none" strike="noStrike" kern="1200" cap="none" spc="0" normalizeH="0" noProof="0" dirty="0" smtClean="0">
                <a:ln>
                  <a:noFill/>
                </a:ln>
                <a:solidFill>
                  <a:schemeClr val="tx1"/>
                </a:solidFill>
                <a:effectLst/>
                <a:uLnTx/>
                <a:uFillTx/>
                <a:latin typeface="Calibri"/>
                <a:ea typeface="+mn-ea"/>
                <a:cs typeface="+mn-cs"/>
              </a:rPr>
              <a:t> Alle </a:t>
            </a:r>
            <a:r>
              <a:rPr kumimoji="0" lang="nl-NL" sz="1000" i="0" u="none" strike="noStrike" kern="1200" cap="none" spc="0" normalizeH="0" noProof="0" dirty="0" err="1" smtClean="0">
                <a:ln>
                  <a:noFill/>
                </a:ln>
                <a:solidFill>
                  <a:schemeClr val="tx1"/>
                </a:solidFill>
                <a:effectLst/>
                <a:uLnTx/>
                <a:uFillTx/>
                <a:latin typeface="Calibri"/>
                <a:ea typeface="+mn-ea"/>
                <a:cs typeface="+mn-cs"/>
              </a:rPr>
              <a:t>triagisten</a:t>
            </a:r>
            <a:r>
              <a:rPr kumimoji="0" lang="nl-NL" sz="1000" i="0" u="none" strike="noStrike" kern="1200" cap="none" spc="0" normalizeH="0" noProof="0" dirty="0" smtClean="0">
                <a:ln>
                  <a:noFill/>
                </a:ln>
                <a:solidFill>
                  <a:schemeClr val="tx1"/>
                </a:solidFill>
                <a:effectLst/>
                <a:uLnTx/>
                <a:uFillTx/>
                <a:latin typeface="Calibri"/>
                <a:ea typeface="+mn-ea"/>
                <a:cs typeface="+mn-cs"/>
              </a:rPr>
              <a:t> hebben een workshop </a:t>
            </a:r>
            <a:r>
              <a:rPr kumimoji="0" lang="nl-NL" sz="1000" i="0" u="none" strike="noStrike" kern="1200" cap="none" spc="0" normalizeH="0" noProof="0" dirty="0" err="1" smtClean="0">
                <a:ln>
                  <a:noFill/>
                </a:ln>
                <a:solidFill>
                  <a:schemeClr val="tx1"/>
                </a:solidFill>
                <a:effectLst/>
                <a:uLnTx/>
                <a:uFillTx/>
                <a:latin typeface="Calibri"/>
                <a:ea typeface="+mn-ea"/>
                <a:cs typeface="+mn-cs"/>
              </a:rPr>
              <a:t>lean</a:t>
            </a:r>
            <a:r>
              <a:rPr kumimoji="0" lang="nl-NL" sz="1000" i="0" u="none" strike="noStrike" kern="1200" cap="none" spc="0" normalizeH="0" noProof="0" dirty="0" smtClean="0">
                <a:ln>
                  <a:noFill/>
                </a:ln>
                <a:solidFill>
                  <a:schemeClr val="tx1"/>
                </a:solidFill>
                <a:effectLst/>
                <a:uLnTx/>
                <a:uFillTx/>
                <a:latin typeface="Calibri"/>
                <a:ea typeface="+mn-ea"/>
                <a:cs typeface="+mn-cs"/>
              </a:rPr>
              <a:t> werken gevolgd. Daarnaast zijn enkele </a:t>
            </a:r>
            <a:r>
              <a:rPr kumimoji="0" lang="nl-NL" sz="1000" i="0" u="none" strike="noStrike" kern="1200" cap="none" spc="0" normalizeH="0" noProof="0" dirty="0" err="1" smtClean="0">
                <a:ln>
                  <a:noFill/>
                </a:ln>
                <a:solidFill>
                  <a:schemeClr val="tx1"/>
                </a:solidFill>
                <a:effectLst/>
                <a:uLnTx/>
                <a:uFillTx/>
                <a:latin typeface="Calibri"/>
                <a:ea typeface="+mn-ea"/>
                <a:cs typeface="+mn-cs"/>
              </a:rPr>
              <a:t>triagisten</a:t>
            </a:r>
            <a:r>
              <a:rPr kumimoji="0" lang="nl-NL" sz="1000" i="0" u="none" strike="noStrike" kern="1200" cap="none" spc="0" normalizeH="0" noProof="0" dirty="0" smtClean="0">
                <a:ln>
                  <a:noFill/>
                </a:ln>
                <a:solidFill>
                  <a:schemeClr val="tx1"/>
                </a:solidFill>
                <a:effectLst/>
                <a:uLnTx/>
                <a:uFillTx/>
                <a:latin typeface="Calibri"/>
                <a:ea typeface="+mn-ea"/>
                <a:cs typeface="+mn-cs"/>
              </a:rPr>
              <a:t> opgeleid tot </a:t>
            </a:r>
            <a:r>
              <a:rPr kumimoji="0" lang="nl-NL" sz="1000" i="0" u="none" strike="noStrike" kern="1200" cap="none" spc="0" normalizeH="0" noProof="0" dirty="0" err="1" smtClean="0">
                <a:ln>
                  <a:noFill/>
                </a:ln>
                <a:solidFill>
                  <a:schemeClr val="tx1"/>
                </a:solidFill>
                <a:effectLst/>
                <a:uLnTx/>
                <a:uFillTx/>
                <a:latin typeface="Calibri"/>
                <a:ea typeface="+mn-ea"/>
                <a:cs typeface="+mn-cs"/>
              </a:rPr>
              <a:t>leancoach</a:t>
            </a:r>
            <a:r>
              <a:rPr lang="nl-NL" sz="1000" dirty="0" smtClean="0">
                <a:solidFill>
                  <a:schemeClr val="tx1"/>
                </a:solidFill>
                <a:latin typeface="Calibri"/>
              </a:rPr>
              <a:t>. Er is start gemaakt met het aanpassen van de voorraad op de Spoedpost. </a:t>
            </a:r>
            <a:endParaRPr kumimoji="0" lang="nl-NL" sz="1000" b="0" i="0" u="none" strike="noStrike" kern="1200" cap="none" spc="0" normalizeH="0" baseline="0" noProof="0" dirty="0">
              <a:ln>
                <a:noFill/>
              </a:ln>
              <a:solidFill>
                <a:schemeClr val="tx1"/>
              </a:solidFill>
              <a:effectLst/>
              <a:uLnTx/>
              <a:uFillTx/>
              <a:latin typeface="Calibri"/>
            </a:endParaRPr>
          </a:p>
        </p:txBody>
      </p:sp>
    </p:spTree>
    <p:extLst>
      <p:ext uri="{BB962C8B-B14F-4D97-AF65-F5344CB8AC3E}">
        <p14:creationId xmlns:p14="http://schemas.microsoft.com/office/powerpoint/2010/main" val="2979843353"/>
      </p:ext>
    </p:extLst>
  </p:cSld>
  <p:clrMapOvr>
    <a:masterClrMapping/>
  </p:clrMapOvr>
  <p:timing>
    <p:tnLst>
      <p:par>
        <p:cTn id="1" dur="indefinite" restart="never" nodeType="tmRoot"/>
      </p:par>
    </p:tnLst>
  </p:timing>
</p:sld>
</file>

<file path=ppt/theme/theme1.xml><?xml version="1.0" encoding="utf-8"?>
<a:theme xmlns:a="http://schemas.openxmlformats.org/drawingml/2006/main" name="1_Kantoorthema">
  <a:themeElements>
    <a:clrScheme name="Aangepast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8DB3E2"/>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angepast ontwerp">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Aangepast ontwerp">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8778</TotalTime>
  <Words>4725</Words>
  <Application>Microsoft Office PowerPoint</Application>
  <PresentationFormat>Diavoorstelling (16:9)</PresentationFormat>
  <Paragraphs>395</Paragraphs>
  <Slides>18</Slides>
  <Notes>0</Notes>
  <HiddenSlides>0</HiddenSlides>
  <MMClips>0</MMClips>
  <ScaleCrop>false</ScaleCrop>
  <HeadingPairs>
    <vt:vector size="6" baseType="variant">
      <vt:variant>
        <vt:lpstr>Gebruikte lettertypen</vt:lpstr>
      </vt:variant>
      <vt:variant>
        <vt:i4>7</vt:i4>
      </vt:variant>
      <vt:variant>
        <vt:lpstr>Thema</vt:lpstr>
      </vt:variant>
      <vt:variant>
        <vt:i4>3</vt:i4>
      </vt:variant>
      <vt:variant>
        <vt:lpstr>Diatitels</vt:lpstr>
      </vt:variant>
      <vt:variant>
        <vt:i4>18</vt:i4>
      </vt:variant>
    </vt:vector>
  </HeadingPairs>
  <TitlesOfParts>
    <vt:vector size="28" baseType="lpstr">
      <vt:lpstr>Arial</vt:lpstr>
      <vt:lpstr>Calibri</vt:lpstr>
      <vt:lpstr>Helvetica Light</vt:lpstr>
      <vt:lpstr>Symbol</vt:lpstr>
      <vt:lpstr>Times New Roman</vt:lpstr>
      <vt:lpstr>Wingdings</vt:lpstr>
      <vt:lpstr>ヒラギノ角ゴ ProN W3</vt:lpstr>
      <vt:lpstr>1_Kantoorthema</vt:lpstr>
      <vt:lpstr>Aangepast ontwerp</vt:lpstr>
      <vt:lpstr>1_Aangepast ontwerp</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Simone</dc:creator>
  <cp:lastModifiedBy>Haren, van Q. (Quinten)</cp:lastModifiedBy>
  <cp:revision>666</cp:revision>
  <cp:lastPrinted>2019-05-23T11:23:48Z</cp:lastPrinted>
  <dcterms:created xsi:type="dcterms:W3CDTF">2014-09-25T13:28:00Z</dcterms:created>
  <dcterms:modified xsi:type="dcterms:W3CDTF">2022-06-17T12:36:05Z</dcterms:modified>
</cp:coreProperties>
</file>